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4" r:id="rId8"/>
    <p:sldId id="263" r:id="rId9"/>
    <p:sldId id="265" r:id="rId10"/>
    <p:sldId id="267" r:id="rId11"/>
    <p:sldId id="266" r:id="rId12"/>
    <p:sldId id="268" r:id="rId13"/>
    <p:sldId id="269" r:id="rId14"/>
    <p:sldId id="25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8315" autoAdjust="0"/>
  </p:normalViewPr>
  <p:slideViewPr>
    <p:cSldViewPr>
      <p:cViewPr>
        <p:scale>
          <a:sx n="40" d="100"/>
          <a:sy n="40" d="100"/>
        </p:scale>
        <p:origin x="-2256" y="-7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7A822-F58B-4622-86CB-83A80B0450F3}" type="datetimeFigureOut">
              <a:rPr lang="ru-RU" smtClean="0"/>
              <a:pPr/>
              <a:t>28.03.2025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6544-D609-4B22-8DD4-84F84B5C43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86801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7A822-F58B-4622-86CB-83A80B0450F3}" type="datetimeFigureOut">
              <a:rPr lang="ru-RU" smtClean="0"/>
              <a:pPr/>
              <a:t>28.03.2025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6544-D609-4B22-8DD4-84F84B5C43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93255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7A822-F58B-4622-86CB-83A80B0450F3}" type="datetimeFigureOut">
              <a:rPr lang="ru-RU" smtClean="0"/>
              <a:pPr/>
              <a:t>28.03.2025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6544-D609-4B22-8DD4-84F84B5C43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7786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7A822-F58B-4622-86CB-83A80B0450F3}" type="datetimeFigureOut">
              <a:rPr lang="ru-RU" smtClean="0"/>
              <a:pPr/>
              <a:t>28.03.2025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6544-D609-4B22-8DD4-84F84B5C43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91456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7A822-F58B-4622-86CB-83A80B0450F3}" type="datetimeFigureOut">
              <a:rPr lang="ru-RU" smtClean="0"/>
              <a:pPr/>
              <a:t>28.03.2025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6544-D609-4B22-8DD4-84F84B5C43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51306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7A822-F58B-4622-86CB-83A80B0450F3}" type="datetimeFigureOut">
              <a:rPr lang="ru-RU" smtClean="0"/>
              <a:pPr/>
              <a:t>28.03.2025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6544-D609-4B22-8DD4-84F84B5C43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21656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7A822-F58B-4622-86CB-83A80B0450F3}" type="datetimeFigureOut">
              <a:rPr lang="ru-RU" smtClean="0"/>
              <a:pPr/>
              <a:t>28.03.2025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6544-D609-4B22-8DD4-84F84B5C43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67805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7A822-F58B-4622-86CB-83A80B0450F3}" type="datetimeFigureOut">
              <a:rPr lang="ru-RU" smtClean="0"/>
              <a:pPr/>
              <a:t>28.03.2025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6544-D609-4B22-8DD4-84F84B5C43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90829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7A822-F58B-4622-86CB-83A80B0450F3}" type="datetimeFigureOut">
              <a:rPr lang="ru-RU" smtClean="0"/>
              <a:pPr/>
              <a:t>28.03.2025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6544-D609-4B22-8DD4-84F84B5C43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63720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7A822-F58B-4622-86CB-83A80B0450F3}" type="datetimeFigureOut">
              <a:rPr lang="ru-RU" smtClean="0"/>
              <a:pPr/>
              <a:t>28.03.2025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6544-D609-4B22-8DD4-84F84B5C43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28581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7A822-F58B-4622-86CB-83A80B0450F3}" type="datetimeFigureOut">
              <a:rPr lang="ru-RU" smtClean="0"/>
              <a:pPr/>
              <a:t>28.03.2025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6544-D609-4B22-8DD4-84F84B5C43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4695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7A822-F58B-4622-86CB-83A80B0450F3}" type="datetimeFigureOut">
              <a:rPr lang="ru-RU" smtClean="0"/>
              <a:pPr/>
              <a:t>28.03.2025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26544-D609-4B22-8DD4-84F84B5C43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77111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89976" cy="6817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052736"/>
            <a:ext cx="7772400" cy="1728192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Региональный компонент -как средство  нравственно-патриотическом воспитании дошкольников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52" y="2714620"/>
            <a:ext cx="6096000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57950" y="5857892"/>
            <a:ext cx="2786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Подготовила :воспитатель Семенова О.А.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857488" y="6488668"/>
            <a:ext cx="292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</a:t>
            </a:r>
            <a:r>
              <a:rPr lang="ru-RU" dirty="0" smtClean="0"/>
              <a:t>. </a:t>
            </a:r>
            <a:r>
              <a:rPr lang="ru-RU" dirty="0" err="1" smtClean="0"/>
              <a:t>Собинка</a:t>
            </a:r>
            <a:r>
              <a:rPr lang="ru-RU" dirty="0" smtClean="0"/>
              <a:t> 2024г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2782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25400"/>
            <a:ext cx="9102725" cy="681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2714"/>
          </a:xfrm>
        </p:spPr>
        <p:txBody>
          <a:bodyPr>
            <a:normAutofit/>
          </a:bodyPr>
          <a:lstStyle/>
          <a:p>
            <a:pPr algn="l"/>
            <a:r>
              <a:rPr lang="ru-RU" sz="3200" dirty="0"/>
              <a:t>Изучение с детьми с историей жизни выдающихся земляков нашего края </a:t>
            </a:r>
            <a:r>
              <a:rPr lang="ru-RU" sz="3200" dirty="0" smtClean="0"/>
              <a:t>и тех кто продолжает прославлять наш родной город</a:t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pic>
        <p:nvPicPr>
          <p:cNvPr id="5" name="Содержимое 4" descr="100001307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355976" y="3501008"/>
            <a:ext cx="4489926" cy="2841625"/>
          </a:xfrm>
        </p:spPr>
      </p:pic>
      <p:pic>
        <p:nvPicPr>
          <p:cNvPr id="6" name="Рисунок 5" descr="10000130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-141196" y="3029628"/>
            <a:ext cx="3762052" cy="28326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0862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25400"/>
            <a:ext cx="9102725" cy="681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Памятные даты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Содержимое 5" descr="a0ced29b-3c05-42cb-8ed4-e808c805c81b-1_all_3868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292080" y="1988840"/>
            <a:ext cx="3407784" cy="4525963"/>
          </a:xfrm>
        </p:spPr>
      </p:pic>
      <p:pic>
        <p:nvPicPr>
          <p:cNvPr id="7" name="Содержимое 6" descr="a0ced29b-3c05-42cb-8ed4-e808c805c81b-1_all_3901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683568" y="2348880"/>
            <a:ext cx="4038600" cy="3040828"/>
          </a:xfrm>
        </p:spPr>
      </p:pic>
    </p:spTree>
    <p:extLst>
      <p:ext uri="{BB962C8B-B14F-4D97-AF65-F5344CB8AC3E}">
        <p14:creationId xmlns="" xmlns:p14="http://schemas.microsoft.com/office/powerpoint/2010/main" val="19595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25400"/>
            <a:ext cx="9102725" cy="681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Содержимое 5" descr="a0ced29b-3c05-42cb-8ed4-e808c805c81b-1_all_4308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772608" y="1600200"/>
            <a:ext cx="3407784" cy="4525963"/>
          </a:xfrm>
        </p:spPr>
      </p:pic>
      <p:pic>
        <p:nvPicPr>
          <p:cNvPr id="3074" name="Picture 2" descr="C:\Users\user\Downloads\a0ced29b-3c05-42cb-8ed4-e808c805c81b-1_all_60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32656"/>
            <a:ext cx="4038600" cy="3040828"/>
          </a:xfrm>
          <a:prstGeom prst="rect">
            <a:avLst/>
          </a:prstGeom>
          <a:noFill/>
        </p:spPr>
      </p:pic>
      <p:pic>
        <p:nvPicPr>
          <p:cNvPr id="3075" name="Picture 3" descr="C:\Users\user\Downloads\a0ced29b-3c05-42cb-8ed4-e808c805c81b-1_all_60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645024"/>
            <a:ext cx="3816424" cy="28735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79740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25400"/>
            <a:ext cx="9102725" cy="681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Содержимое 5" descr="100001271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67544" y="1700808"/>
            <a:ext cx="4038600" cy="3040828"/>
          </a:xfrm>
        </p:spPr>
      </p:pic>
      <p:pic>
        <p:nvPicPr>
          <p:cNvPr id="7" name="Содержимое 6" descr="a0ced29b-3c05-42cb-8ed4-e808c805c81b-1_all_5700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716016" y="2708920"/>
            <a:ext cx="4038600" cy="3040828"/>
          </a:xfrm>
        </p:spPr>
      </p:pic>
    </p:spTree>
    <p:extLst>
      <p:ext uri="{BB962C8B-B14F-4D97-AF65-F5344CB8AC3E}">
        <p14:creationId xmlns="" xmlns:p14="http://schemas.microsoft.com/office/powerpoint/2010/main" val="379740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20638"/>
            <a:ext cx="9090025" cy="681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40386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780928"/>
            <a:ext cx="4038600" cy="269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9309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20638"/>
            <a:ext cx="9090025" cy="681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effectLst/>
                <a:latin typeface="Times New Roman"/>
                <a:ea typeface="Times New Roman"/>
                <a:cs typeface="Times New Roman"/>
              </a:rPr>
              <a:t>Патриотическое воспитание является одним из важных аспектов развития детей дошкольного возраста. Оно направлено на формирование у детей любви и уважения к своей стране, национальным традициям и историческому наследию.</a:t>
            </a:r>
            <a:endParaRPr lang="ru-RU" sz="2000" dirty="0">
              <a:ea typeface="Times New Roman"/>
              <a:cs typeface="Times New Roman"/>
            </a:endParaRPr>
          </a:p>
        </p:txBody>
      </p:sp>
      <p:pic>
        <p:nvPicPr>
          <p:cNvPr id="2050" name="Picture 2" descr="C:\Users\user\Desktop\h-3265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204865"/>
            <a:ext cx="3997420" cy="2664296"/>
          </a:xfrm>
          <a:prstGeom prst="rect">
            <a:avLst/>
          </a:prstGeom>
          <a:noFill/>
        </p:spPr>
      </p:pic>
      <p:pic>
        <p:nvPicPr>
          <p:cNvPr id="3" name="Picture 3" descr="C:\Users\user\Desktop\h-326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668862"/>
            <a:ext cx="4173488" cy="27816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1691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20638"/>
            <a:ext cx="9090025" cy="681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4421" y="548680"/>
            <a:ext cx="8229600" cy="6309320"/>
          </a:xfrm>
        </p:spPr>
        <p:txBody>
          <a:bodyPr>
            <a:normAutofit/>
          </a:bodyPr>
          <a:lstStyle/>
          <a:p>
            <a:r>
              <a:rPr lang="ru-RU" sz="2200" dirty="0"/>
              <a:t>Региональный компонент — это часть содержания образовательного процесса, отражающая национальное и региональное своеобразие культуры (родной язык, литература, история, география региона), особые потребности и интересы в области образования народов нашей страны в качестве субъектов федерации.</a:t>
            </a:r>
            <a:br>
              <a:rPr lang="ru-RU" sz="2200" dirty="0"/>
            </a:br>
            <a:r>
              <a:rPr lang="ru-RU" sz="2200" dirty="0"/>
              <a:t>	</a:t>
            </a:r>
            <a:r>
              <a:rPr lang="ru-RU" sz="2200" b="1" dirty="0"/>
              <a:t>Задачей</a:t>
            </a:r>
            <a:r>
              <a:rPr lang="ru-RU" sz="2200" dirty="0"/>
              <a:t> дошкольного образования  является заложить нравственные основы в детях, которые сделают их более устойчивыми к нежелательному влиянию, посеять и взрастить в детской душе семена любви к родному дому, к истории родного края, созданной трудом родных и близких людей, тех, кого зовут соотечественниками.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799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20638"/>
            <a:ext cx="9090025" cy="681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66530"/>
          </a:xfrm>
        </p:spPr>
        <p:txBody>
          <a:bodyPr>
            <a:normAutofit/>
          </a:bodyPr>
          <a:lstStyle/>
          <a:p>
            <a:r>
              <a:rPr lang="ru-RU" b="1" dirty="0"/>
              <a:t>Компоненты патриотического воспитания: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 - </a:t>
            </a:r>
            <a:r>
              <a:rPr lang="ru-RU" sz="2400" dirty="0"/>
              <a:t>Содержательный включает представление об окружающем </a:t>
            </a:r>
            <a:r>
              <a:rPr lang="ru-RU" sz="2400" dirty="0" smtClean="0"/>
              <a:t>мире</a:t>
            </a:r>
            <a:br>
              <a:rPr lang="ru-RU" sz="2400" dirty="0" smtClean="0"/>
            </a:br>
            <a:r>
              <a:rPr lang="ru-RU" sz="2400" dirty="0"/>
              <a:t>Эмоционально-побудительный включает эмоционально-положительные чувства ребенка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- </a:t>
            </a:r>
            <a:r>
              <a:rPr lang="ru-RU" sz="2400" dirty="0" err="1"/>
              <a:t>Деятельностный</a:t>
            </a:r>
            <a:r>
              <a:rPr lang="ru-RU" sz="2400" dirty="0"/>
              <a:t> (отражение отношения к миру деятельности)</a:t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5157192"/>
            <a:ext cx="4038600" cy="96897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5229200"/>
            <a:ext cx="4038600" cy="896963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5014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20638"/>
            <a:ext cx="9090025" cy="681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94522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dirty="0" smtClean="0"/>
              <a:t>            Основные </a:t>
            </a:r>
            <a:r>
              <a:rPr lang="ru-RU" sz="2400" dirty="0"/>
              <a:t>направления деятельности ДОО по реализации </a:t>
            </a:r>
            <a:r>
              <a:rPr lang="ru-RU" sz="2400" dirty="0" smtClean="0"/>
              <a:t>             			регионального </a:t>
            </a:r>
            <a:r>
              <a:rPr lang="ru-RU" sz="2400" dirty="0"/>
              <a:t>компонента </a:t>
            </a:r>
            <a:br>
              <a:rPr lang="ru-RU" sz="2400" dirty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dirty="0" smtClean="0"/>
              <a:t>природно-географическое</a:t>
            </a:r>
            <a:br>
              <a:rPr lang="ru-RU" dirty="0" smtClean="0"/>
            </a:br>
            <a:r>
              <a:rPr lang="ru-RU" dirty="0" smtClean="0"/>
              <a:t>историческое </a:t>
            </a:r>
            <a:br>
              <a:rPr lang="ru-RU" dirty="0" smtClean="0"/>
            </a:br>
            <a:r>
              <a:rPr lang="ru-RU" dirty="0" smtClean="0"/>
              <a:t> этнографическое</a:t>
            </a:r>
            <a:br>
              <a:rPr lang="ru-RU" dirty="0" smtClean="0"/>
            </a:br>
            <a:r>
              <a:rPr lang="ru-RU" dirty="0" smtClean="0"/>
              <a:t> культурное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4869160"/>
            <a:ext cx="4038600" cy="125700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4941168"/>
            <a:ext cx="4038600" cy="1184995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0824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3"/>
            <a:ext cx="9144000" cy="681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5962674"/>
          </a:xfrm>
        </p:spPr>
        <p:txBody>
          <a:bodyPr>
            <a:normAutofit fontScale="90000"/>
          </a:bodyPr>
          <a:lstStyle/>
          <a:p>
            <a:pPr algn="l"/>
            <a:r>
              <a:rPr lang="ru-RU" sz="2200" b="1" dirty="0" smtClean="0"/>
              <a:t>           Использование </a:t>
            </a:r>
            <a:r>
              <a:rPr lang="ru-RU" sz="2200" b="1" dirty="0"/>
              <a:t>регионального компонента предполагает следующее: </a:t>
            </a: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2200" b="1" dirty="0"/>
              <a:t>1.</a:t>
            </a:r>
            <a:r>
              <a:rPr lang="ru-RU" sz="2200" dirty="0"/>
              <a:t>Ознакомление дошкольников с родным краем, городом в ходе реализации образовательной программы ДОО.</a:t>
            </a:r>
            <a:br>
              <a:rPr lang="ru-RU" sz="2200" dirty="0"/>
            </a:br>
            <a:r>
              <a:rPr lang="ru-RU" sz="2200" dirty="0"/>
              <a:t> 2. Введение регионального компонента с учётом принципа постепенного перехода от более близкого ребёнку, личностно значимого (дом, семья) к менее близкому – культурно-историческим фактам.</a:t>
            </a:r>
            <a:br>
              <a:rPr lang="ru-RU" sz="2200" dirty="0"/>
            </a:br>
            <a:r>
              <a:rPr lang="ru-RU" sz="2200" dirty="0"/>
              <a:t> 3. </a:t>
            </a:r>
            <a:r>
              <a:rPr lang="ru-RU" sz="2200" dirty="0" err="1"/>
              <a:t>Деятельностный</a:t>
            </a:r>
            <a:r>
              <a:rPr lang="ru-RU" sz="2200" dirty="0"/>
              <a:t> подход в приобщении детей к истории, культуре, природе родного сел, когда дети сами выбирают деятельность, в которой они хотели бы участвовать, чтобы отразить свои чувства и представления об увиденном и услышанном.</a:t>
            </a:r>
            <a:br>
              <a:rPr lang="ru-RU" sz="2200" dirty="0"/>
            </a:br>
            <a:r>
              <a:rPr lang="ru-RU" sz="2200" dirty="0"/>
              <a:t> 4. Взаимодействие с родителями. </a:t>
            </a:r>
            <a:br>
              <a:rPr lang="ru-RU" sz="2200" dirty="0"/>
            </a:br>
            <a:r>
              <a:rPr lang="ru-RU" sz="2200" dirty="0"/>
              <a:t>5.Профессиональное совершенствование всех участников образовательного процесса (воспитателей, узких специалистов);</a:t>
            </a:r>
            <a:br>
              <a:rPr lang="ru-RU" sz="2200" dirty="0"/>
            </a:br>
            <a:r>
              <a:rPr lang="ru-RU" sz="2200" dirty="0"/>
              <a:t> 6.Обобщение опыта педагогической деятельности, изучение эффективности инновационной деятельности и ее результатов по основным направлениям работы с детьми, педагогами, родителями.</a:t>
            </a:r>
            <a:br>
              <a:rPr lang="ru-RU" sz="2200" dirty="0"/>
            </a:br>
            <a:endParaRPr lang="ru-RU" sz="2200" dirty="0"/>
          </a:p>
        </p:txBody>
      </p:sp>
    </p:spTree>
    <p:extLst>
      <p:ext uri="{BB962C8B-B14F-4D97-AF65-F5344CB8AC3E}">
        <p14:creationId xmlns="" xmlns:p14="http://schemas.microsoft.com/office/powerpoint/2010/main" val="92305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23813"/>
            <a:ext cx="9096375" cy="681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940676" cy="6322714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          Знакомить </a:t>
            </a:r>
            <a:r>
              <a:rPr lang="ru-RU" dirty="0"/>
              <a:t>детей с региональным </a:t>
            </a:r>
            <a:r>
              <a:rPr lang="ru-RU" dirty="0" smtClean="0"/>
              <a:t>       	компонентом </a:t>
            </a:r>
            <a:r>
              <a:rPr lang="ru-RU" dirty="0"/>
              <a:t>необходимо через все </a:t>
            </a:r>
            <a:r>
              <a:rPr lang="ru-RU" dirty="0" smtClean="0"/>
              <a:t>	</a:t>
            </a:r>
            <a:r>
              <a:rPr lang="ru-RU" b="1" dirty="0" smtClean="0"/>
              <a:t>виды </a:t>
            </a:r>
            <a:r>
              <a:rPr lang="ru-RU" b="1" dirty="0"/>
              <a:t>деятельности и режимные </a:t>
            </a:r>
            <a:r>
              <a:rPr lang="ru-RU" b="1" dirty="0" smtClean="0"/>
              <a:t>				моменты</a:t>
            </a:r>
            <a:br>
              <a:rPr lang="ru-RU" b="1" dirty="0" smtClean="0"/>
            </a:br>
            <a:r>
              <a:rPr lang="ru-RU" sz="2200" dirty="0" smtClean="0"/>
              <a:t>Для </a:t>
            </a:r>
            <a:r>
              <a:rPr lang="ru-RU" sz="2200" dirty="0"/>
              <a:t>успешной работы по патриотическому воспитанию необходимо соблюдение ряд условий :</a:t>
            </a:r>
            <a:br>
              <a:rPr lang="ru-RU" sz="2200" dirty="0"/>
            </a:br>
            <a:r>
              <a:rPr lang="ru-RU" sz="2200" dirty="0"/>
              <a:t> - создание развивающей предметно- пространственной среды 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- </a:t>
            </a:r>
            <a:r>
              <a:rPr lang="ru-RU" sz="2200" dirty="0"/>
              <a:t>опора на личный опыт, ближайшее </a:t>
            </a:r>
            <a:r>
              <a:rPr lang="ru-RU" sz="2200" dirty="0" smtClean="0"/>
              <a:t>окружение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>- эмоциональная окрашенность, воздействие на чувства ребенка; 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- взаимодействие </a:t>
            </a:r>
            <a:r>
              <a:rPr lang="ru-RU" sz="2200" dirty="0"/>
              <a:t>трех компонентов: интеллектуального, чувственно- эмоционального и действенно-практического </a:t>
            </a:r>
            <a:br>
              <a:rPr lang="ru-RU" sz="2200" dirty="0"/>
            </a:br>
            <a:r>
              <a:rPr lang="ru-RU" sz="2200" dirty="0" smtClean="0"/>
              <a:t>- </a:t>
            </a:r>
            <a:r>
              <a:rPr lang="ru-RU" sz="2200" dirty="0"/>
              <a:t>организация творческой деятельности как средства выражения чувств и эмоций 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- </a:t>
            </a:r>
            <a:r>
              <a:rPr lang="ru-RU" sz="2200" dirty="0"/>
              <a:t>сотрудничество с семьей воспитанников и социумом 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4347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2" y="14808"/>
            <a:ext cx="9096375" cy="681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450506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      </a:t>
            </a:r>
            <a:r>
              <a:rPr lang="ru-RU" dirty="0" err="1" smtClean="0"/>
              <a:t>Собинка</a:t>
            </a:r>
            <a:r>
              <a:rPr lang="ru-RU" dirty="0" smtClean="0"/>
              <a:t> </a:t>
            </a:r>
            <a:r>
              <a:rPr lang="ru-RU" dirty="0"/>
              <a:t>- наш край </a:t>
            </a:r>
            <a:r>
              <a:rPr lang="ru-RU" dirty="0" smtClean="0"/>
              <a:t>родной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</a:t>
            </a:r>
            <a:r>
              <a:rPr lang="ru-RU" sz="2200" dirty="0"/>
              <a:t>ознакомление с родным краем (семья, малая Родина, знакомство с историей)- рисование, конструирование </a:t>
            </a:r>
            <a:br>
              <a:rPr lang="ru-RU" sz="2200" dirty="0"/>
            </a:br>
            <a:r>
              <a:rPr lang="ru-RU" sz="2200" dirty="0" smtClean="0"/>
              <a:t> </a:t>
            </a:r>
            <a:r>
              <a:rPr lang="ru-RU" sz="2200" dirty="0"/>
              <a:t>знакомство с городом, его историей, </a:t>
            </a:r>
            <a:r>
              <a:rPr lang="ru-RU" sz="2200" dirty="0" smtClean="0"/>
              <a:t>достопримечательностями</a:t>
            </a:r>
            <a:br>
              <a:rPr lang="ru-RU" sz="2200" dirty="0" smtClean="0"/>
            </a:br>
            <a:r>
              <a:rPr lang="ru-RU" sz="2200" dirty="0" smtClean="0"/>
              <a:t>Промышленность </a:t>
            </a:r>
            <a:r>
              <a:rPr lang="ru-RU" sz="2200" dirty="0"/>
              <a:t>и сельское хозяйство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429961"/>
            <a:ext cx="5481216" cy="323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1093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0"/>
            <a:ext cx="9102725" cy="681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666163" cy="4018458"/>
          </a:xfrm>
        </p:spPr>
        <p:txBody>
          <a:bodyPr>
            <a:normAutofit/>
          </a:bodyPr>
          <a:lstStyle/>
          <a:p>
            <a:pPr algn="l"/>
            <a:r>
              <a:rPr lang="ru-RU" dirty="0"/>
              <a:t>Культура и искусство родного </a:t>
            </a:r>
            <a:r>
              <a:rPr lang="ru-RU" dirty="0" smtClean="0"/>
              <a:t>края</a:t>
            </a:r>
            <a:r>
              <a:rPr lang="ru-RU" dirty="0"/>
              <a:t/>
            </a:r>
            <a:br>
              <a:rPr lang="ru-RU" dirty="0"/>
            </a:br>
            <a:r>
              <a:rPr lang="ru-RU" sz="2200" dirty="0" smtClean="0"/>
              <a:t>Знакомство </a:t>
            </a:r>
            <a:r>
              <a:rPr lang="ru-RU" sz="2200" dirty="0" err="1"/>
              <a:t>дош</a:t>
            </a:r>
            <a:r>
              <a:rPr lang="ru-RU" sz="2200" dirty="0"/>
              <a:t>-в с творчеством писателей и поэтов, народных художников, которые прославили наш край, своими рассказами, произведениями живописи, </a:t>
            </a:r>
            <a:r>
              <a:rPr lang="ru-RU" sz="2200" dirty="0" err="1"/>
              <a:t>декаротивно</a:t>
            </a:r>
            <a:r>
              <a:rPr lang="ru-RU" sz="2200" dirty="0"/>
              <a:t>-прикладным искусством </a:t>
            </a:r>
          </a:p>
        </p:txBody>
      </p:sp>
      <p:pic>
        <p:nvPicPr>
          <p:cNvPr id="1026" name="Picture 2" descr="C:\Users\user\Desktop\VlsG3RwYph9X7xgnnS6M_iiHBiX2Ay2SWM_S_XMNhpv4uZViOL94_sGMeJUBZbLvcuI6qhtS5iC0daMZ_Pg_NiC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501008"/>
            <a:ext cx="3826536" cy="2878871"/>
          </a:xfrm>
          <a:prstGeom prst="rect">
            <a:avLst/>
          </a:prstGeom>
          <a:noFill/>
        </p:spPr>
      </p:pic>
      <p:pic>
        <p:nvPicPr>
          <p:cNvPr id="1027" name="Picture 3" descr="C:\Users\user\Desktop\7ywacOk62F02urSavpfkyoXjPWVhELVufkwGkX_MAGkuJjgrldv4ByTCS-kJJMxMgZivSaEd0cmNeuO-RID146G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457" y="3573016"/>
            <a:ext cx="3936437" cy="29523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3127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145</Words>
  <Application>Microsoft Office PowerPoint</Application>
  <PresentationFormat>Экран (4:3)</PresentationFormat>
  <Paragraphs>13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Региональный компонент -как средство  нравственно-патриотическом воспитании дошкольников </vt:lpstr>
      <vt:lpstr>Патриотическое воспитание является одним из важных аспектов развития детей дошкольного возраста. Оно направлено на формирование у детей любви и уважения к своей стране, национальным традициям и историческому наследию.</vt:lpstr>
      <vt:lpstr>Региональный компонент — это часть содержания образовательного процесса, отражающая национальное и региональное своеобразие культуры (родной язык, литература, история, география региона), особые потребности и интересы в области образования народов нашей страны в качестве субъектов федерации.  Задачей дошкольного образования  является заложить нравственные основы в детях, которые сделают их более устойчивыми к нежелательному влиянию, посеять и взрастить в детской душе семена любви к родному дому, к истории родного края, созданной трудом родных и близких людей, тех, кого зовут соотечественниками. </vt:lpstr>
      <vt:lpstr>Компоненты патриотического воспитания:  - Содержательный включает представление об окружающем мире Эмоционально-побудительный включает эмоционально-положительные чувства ребенка  - Деятельностный (отражение отношения к миру деятельности) </vt:lpstr>
      <vt:lpstr>            Основные направления деятельности ДОО по реализации                 регионального компонента   природно-географическое историческое   этнографическое  культурное  </vt:lpstr>
      <vt:lpstr>           Использование регионального компонента предполагает следующее:   1.Ознакомление дошкольников с родным краем, городом в ходе реализации образовательной программы ДОО.  2. Введение регионального компонента с учётом принципа постепенного перехода от более близкого ребёнку, личностно значимого (дом, семья) к менее близкому – культурно-историческим фактам.  3. Деятельностный подход в приобщении детей к истории, культуре, природе родного сел, когда дети сами выбирают деятельность, в которой они хотели бы участвовать, чтобы отразить свои чувства и представления об увиденном и услышанном.  4. Взаимодействие с родителями.  5.Профессиональное совершенствование всех участников образовательного процесса (воспитателей, узких специалистов);  6.Обобщение опыта педагогической деятельности, изучение эффективности инновационной деятельности и ее результатов по основным направлениям работы с детьми, педагогами, родителями. </vt:lpstr>
      <vt:lpstr>          Знакомить детей с региональным         компонентом необходимо через все  виды деятельности и режимные     моменты Для успешной работы по патриотическому воспитанию необходимо соблюдение ряд условий :  - создание развивающей предметно- пространственной среды  - опора на личный опыт, ближайшее окружение - эмоциональная окрашенность, воздействие на чувства ребенка;  - взаимодействие трех компонентов: интеллектуального, чувственно- эмоционального и действенно-практического  - организация творческой деятельности как средства выражения чувств и эмоций  - сотрудничество с семьей воспитанников и социумом . </vt:lpstr>
      <vt:lpstr>      Собинка - наш край родной  ознакомление с родным краем (семья, малая Родина, знакомство с историей)- рисование, конструирование   знакомство с городом, его историей, достопримечательностями Промышленность и сельское хозяйство </vt:lpstr>
      <vt:lpstr>Культура и искусство родного края Знакомство дош-в с творчеством писателей и поэтов, народных художников, которые прославили наш край, своими рассказами, произведениями живописи, декаротивно-прикладным искусством </vt:lpstr>
      <vt:lpstr>Изучение с детьми с историей жизни выдающихся земляков нашего края и тех кто продолжает прославлять наш родной город         </vt:lpstr>
      <vt:lpstr> Памятные даты 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Региональный компанент как средство патриотического воспитания дошкольников</dc:title>
  <dc:creator>user</dc:creator>
  <cp:lastModifiedBy>User</cp:lastModifiedBy>
  <cp:revision>10</cp:revision>
  <dcterms:created xsi:type="dcterms:W3CDTF">2024-12-05T16:14:48Z</dcterms:created>
  <dcterms:modified xsi:type="dcterms:W3CDTF">2025-03-28T04:24:44Z</dcterms:modified>
</cp:coreProperties>
</file>