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75" r:id="rId5"/>
    <p:sldId id="343" r:id="rId7"/>
    <p:sldId id="344" r:id="rId8"/>
    <p:sldId id="345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24" r:id="rId21"/>
    <p:sldId id="323" r:id="rId22"/>
    <p:sldId id="334" r:id="rId23"/>
    <p:sldId id="335" r:id="rId24"/>
    <p:sldId id="336" r:id="rId25"/>
    <p:sldId id="337" r:id="rId26"/>
    <p:sldId id="338" r:id="rId27"/>
    <p:sldId id="339" r:id="rId28"/>
    <p:sldId id="326" r:id="rId29"/>
    <p:sldId id="327" r:id="rId30"/>
    <p:sldId id="333" r:id="rId31"/>
    <p:sldId id="340" r:id="rId32"/>
    <p:sldId id="341" r:id="rId33"/>
    <p:sldId id="331" r:id="rId34"/>
    <p:sldId id="307" r:id="rId35"/>
    <p:sldId id="308" r:id="rId36"/>
    <p:sldId id="27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soffice1087" initials="m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A31D83"/>
    <a:srgbClr val="E31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2705" autoAdjust="0"/>
  </p:normalViewPr>
  <p:slideViewPr>
    <p:cSldViewPr showGuides="1">
      <p:cViewPr varScale="1">
        <p:scale>
          <a:sx n="68" d="100"/>
          <a:sy n="68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90A28-77C5-498E-9186-3406D8C8411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25B254C7-CFD2-4B8B-B89B-5ED5E0911B65}">
      <dgm:prSet phldrT="[Текст]"/>
      <dgm:spPr/>
      <dgm:t>
        <a:bodyPr/>
        <a:lstStyle/>
        <a:p>
          <a:r>
            <a:rPr lang="ru-RU" dirty="0"/>
            <a:t>100-летие Октябрьской революции</a:t>
          </a:r>
        </a:p>
      </dgm:t>
    </dgm:pt>
    <dgm:pt modelId="{64898413-04DF-4187-B7B1-0FA9B4E15BC8}" cxnId="{B14F8070-0235-43B6-AC61-0841439AE20D}" type="parTrans">
      <dgm:prSet/>
      <dgm:spPr/>
      <dgm:t>
        <a:bodyPr/>
        <a:lstStyle/>
        <a:p>
          <a:endParaRPr lang="ru-RU"/>
        </a:p>
      </dgm:t>
    </dgm:pt>
    <dgm:pt modelId="{4F9FF10A-BEB8-4FBA-97F2-4D36632C0FA2}" cxnId="{B14F8070-0235-43B6-AC61-0841439AE20D}" type="sibTrans">
      <dgm:prSet/>
      <dgm:spPr/>
      <dgm:t>
        <a:bodyPr/>
        <a:lstStyle/>
        <a:p>
          <a:endParaRPr lang="ru-RU"/>
        </a:p>
      </dgm:t>
    </dgm:pt>
    <dgm:pt modelId="{CABDBBCB-02F7-4B96-8E5D-E24FCC7F78E0}" type="pres">
      <dgm:prSet presAssocID="{85790A28-77C5-498E-9186-3406D8C8411C}" presName="Name0" presStyleCnt="0">
        <dgm:presLayoutVars>
          <dgm:dir/>
          <dgm:resizeHandles val="exact"/>
        </dgm:presLayoutVars>
      </dgm:prSet>
      <dgm:spPr/>
    </dgm:pt>
    <dgm:pt modelId="{16D6D125-6E4F-4801-908E-28E443EF04F0}" type="pres">
      <dgm:prSet presAssocID="{25B254C7-CFD2-4B8B-B89B-5ED5E0911B65}" presName="compNode" presStyleCnt="0"/>
      <dgm:spPr/>
    </dgm:pt>
    <dgm:pt modelId="{2AB6BDE5-F691-48C3-A684-9A51CEF0D93D}" type="pres">
      <dgm:prSet presAssocID="{25B254C7-CFD2-4B8B-B89B-5ED5E0911B65}" presName="pictRect" presStyleLbl="node1" presStyleIdx="0" presStyleCnt="1" custScaleX="223132" custScaleY="204453" custLinFactY="-100000" custLinFactNeighborX="5867" custLinFactNeighborY="-134637"/>
      <dgm:spPr/>
      <dgm:t>
        <a:bodyPr/>
        <a:lstStyle/>
        <a:p>
          <a:endParaRPr lang="ru-RU"/>
        </a:p>
      </dgm:t>
    </dgm:pt>
    <dgm:pt modelId="{4F933B4E-AFC1-4963-926A-B8BB942CDB73}" type="pres">
      <dgm:prSet presAssocID="{25B254C7-CFD2-4B8B-B89B-5ED5E0911B65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4F8070-0235-43B6-AC61-0841439AE20D}" srcId="{85790A28-77C5-498E-9186-3406D8C8411C}" destId="{25B254C7-CFD2-4B8B-B89B-5ED5E0911B65}" srcOrd="0" destOrd="0" parTransId="{64898413-04DF-4187-B7B1-0FA9B4E15BC8}" sibTransId="{4F9FF10A-BEB8-4FBA-97F2-4D36632C0FA2}"/>
    <dgm:cxn modelId="{2E4C758E-2449-4455-A7E3-0DA25B6326DB}" type="presOf" srcId="{85790A28-77C5-498E-9186-3406D8C8411C}" destId="{CABDBBCB-02F7-4B96-8E5D-E24FCC7F78E0}" srcOrd="0" destOrd="0" presId="urn:microsoft.com/office/officeart/2005/8/layout/pList1"/>
    <dgm:cxn modelId="{D88459FD-6E90-4FA1-8E0B-4EB7520C826A}" type="presOf" srcId="{25B254C7-CFD2-4B8B-B89B-5ED5E0911B65}" destId="{4F933B4E-AFC1-4963-926A-B8BB942CDB73}" srcOrd="0" destOrd="0" presId="urn:microsoft.com/office/officeart/2005/8/layout/pList1"/>
    <dgm:cxn modelId="{2D5A0B1C-49E0-4E6A-9C4A-1EB0EC340E4E}" type="presParOf" srcId="{CABDBBCB-02F7-4B96-8E5D-E24FCC7F78E0}" destId="{16D6D125-6E4F-4801-908E-28E443EF04F0}" srcOrd="0" destOrd="0" presId="urn:microsoft.com/office/officeart/2005/8/layout/pList1"/>
    <dgm:cxn modelId="{EBE8EE02-97D9-462D-9AFD-FB237AB851E0}" type="presParOf" srcId="{16D6D125-6E4F-4801-908E-28E443EF04F0}" destId="{2AB6BDE5-F691-48C3-A684-9A51CEF0D93D}" srcOrd="0" destOrd="0" presId="urn:microsoft.com/office/officeart/2005/8/layout/pList1"/>
    <dgm:cxn modelId="{363B989F-BBF1-4276-9572-BFC3EBB4DABA}" type="presParOf" srcId="{16D6D125-6E4F-4801-908E-28E443EF04F0}" destId="{4F933B4E-AFC1-4963-926A-B8BB942CDB7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6BDE5-F691-48C3-A684-9A51CEF0D93D}">
      <dsp:nvSpPr>
        <dsp:cNvPr id="0" name=""/>
        <dsp:cNvSpPr/>
      </dsp:nvSpPr>
      <dsp:spPr>
        <a:xfrm>
          <a:off x="1020" y="0"/>
          <a:ext cx="4107891" cy="25934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33B4E-AFC1-4963-926A-B8BB942CDB73}">
      <dsp:nvSpPr>
        <dsp:cNvPr id="0" name=""/>
        <dsp:cNvSpPr/>
      </dsp:nvSpPr>
      <dsp:spPr>
        <a:xfrm>
          <a:off x="1133948" y="1933765"/>
          <a:ext cx="1841014" cy="68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100-летие Октябрьской революции</a:t>
          </a:r>
        </a:p>
      </dsp:txBody>
      <dsp:txXfrm>
        <a:off x="1133948" y="1933765"/>
        <a:ext cx="1841014" cy="68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06989-5F30-4E00-BF18-8B85C5A9741B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40B39-3AB8-45A9-ACA6-6809ACEBDD6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  <a:p>
            <a:pPr lvl="1" eaLnBrk="1" latinLnBrk="0" hangingPunct="1"/>
            <a:r>
              <a:rPr kumimoji="0" lang="ru-RU"/>
              <a:t>Второй уровень</a:t>
            </a:r>
            <a:endParaRPr kumimoji="0" lang="ru-RU"/>
          </a:p>
          <a:p>
            <a:pPr lvl="2" eaLnBrk="1" latinLnBrk="0" hangingPunct="1"/>
            <a:r>
              <a:rPr kumimoji="0" lang="ru-RU"/>
              <a:t>Третий уровень</a:t>
            </a:r>
            <a:endParaRPr kumimoji="0" lang="ru-RU"/>
          </a:p>
          <a:p>
            <a:pPr lvl="3" eaLnBrk="1" latinLnBrk="0" hangingPunct="1"/>
            <a:r>
              <a:rPr kumimoji="0" lang="ru-RU"/>
              <a:t>Четвертый уровень</a:t>
            </a:r>
            <a:endParaRPr kumimoji="0" lang="ru-RU"/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  <a:p>
            <a:pPr lvl="1" eaLnBrk="1" latinLnBrk="0" hangingPunct="1"/>
            <a:r>
              <a:rPr kumimoji="0" lang="ru-RU"/>
              <a:t>Второй уровень</a:t>
            </a:r>
            <a:endParaRPr kumimoji="0" lang="ru-RU"/>
          </a:p>
          <a:p>
            <a:pPr lvl="2" eaLnBrk="1" latinLnBrk="0" hangingPunct="1"/>
            <a:r>
              <a:rPr kumimoji="0" lang="ru-RU"/>
              <a:t>Третий уровень</a:t>
            </a:r>
            <a:endParaRPr kumimoji="0" lang="ru-RU"/>
          </a:p>
          <a:p>
            <a:pPr lvl="3" eaLnBrk="1" latinLnBrk="0" hangingPunct="1"/>
            <a:r>
              <a:rPr kumimoji="0" lang="ru-RU"/>
              <a:t>Четвертый уровень</a:t>
            </a:r>
            <a:endParaRPr kumimoji="0" lang="ru-RU"/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58.jpe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7188" y="0"/>
            <a:ext cx="9161188" cy="68451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62373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д.Вышманово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348880"/>
            <a:ext cx="9144000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Патриотическое  воспитание детей дошкольного возраста посредством регионально- краеведческого компонента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76470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 бюджетное дошкольное образовательное учреждение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Собинского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округа детский сад №6 «Радуга»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907704" y="5007659"/>
            <a:ext cx="7236296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Влспитатель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Юнеева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 Марковн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8" y="27958"/>
            <a:ext cx="8491144" cy="656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8464" cy="65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3178"/>
            <a:ext cx="8759512" cy="656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796469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33900" cy="603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-135395"/>
            <a:ext cx="8016890" cy="673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- С чего же начинается Родина, и как нам воспитывать будущих патриотов в рамках новой Федеральной Образовательной Программы?</a:t>
            </a:r>
            <a:endParaRPr lang="ru-RU" dirty="0"/>
          </a:p>
          <a:p>
            <a:r>
              <a:rPr lang="ru-RU" dirty="0"/>
              <a:t>Все мы знаем, что сейчас наша страна переживает непростой исторический период. И тем важнее, ценнее сейчас работа каждого педагога, направленная на воспитание будущих патриотов России.</a:t>
            </a:r>
            <a:endParaRPr lang="ru-RU" dirty="0"/>
          </a:p>
          <a:p>
            <a:r>
              <a:rPr lang="ru-RU" dirty="0"/>
              <a:t>Дошкольные образовательные учреждения, являясь начальным звеном системы образования, призваны формировать у детей первые представления об окружающем мире, отношение к родной природе, малой Родине, своему Отечеству.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3744416" cy="667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Чувство патриотизма не зарождается само по себе, его необходимо закладывать с самого раннего детства, его становление- это сложный, целенаправленный, длительный процесс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Любовь к Родине начинается с любви к тому, что окружает ребёнка с детства - месту, где он родился, своей семье, своему поселку - с любви к его малой Родине. </a:t>
            </a:r>
            <a:endParaRPr lang="ru-RU" dirty="0" smtClean="0"/>
          </a:p>
          <a:p>
            <a:r>
              <a:rPr lang="ru-RU" dirty="0" smtClean="0"/>
              <a:t>Большая </a:t>
            </a:r>
            <a:r>
              <a:rPr lang="ru-RU" dirty="0"/>
              <a:t>Родина всегда начинается с малой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А </a:t>
            </a:r>
            <a:r>
              <a:rPr lang="ru-RU" dirty="0"/>
              <a:t>малая Родина - это часть большой. И только научившись любить свою малую Родину, можно говорить о любви к своему народу и о патриотизме.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95" y="0"/>
            <a:ext cx="4572000" cy="31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14" y="4509120"/>
            <a:ext cx="2952328" cy="210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СОБЫТИЙНОСТЬ 2025\ВЫПУСК 2025\Attachments_yneeva-lybov@mail.ru_2025-01-20_07-17-47\1737346610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2564904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35283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Приобщение детей к общественному наследию  воспитывает уважение , гордость за свою малую Родину</a:t>
            </a:r>
            <a:endParaRPr lang="ru-RU" dirty="0"/>
          </a:p>
          <a:p>
            <a:endParaRPr lang="ru-RU" dirty="0"/>
          </a:p>
          <a:p>
            <a:r>
              <a:rPr lang="ru-RU" dirty="0"/>
              <a:t>.Для ребенка Родина начинается с  родного дома , улицы, на которой живет он и его семья в семье начинает «расти» будущий гражданин своей страны.  .</a:t>
            </a:r>
            <a:endParaRPr lang="ru-RU" dirty="0"/>
          </a:p>
          <a:p>
            <a:r>
              <a:rPr lang="ru-RU" dirty="0"/>
              <a:t>  </a:t>
            </a:r>
            <a:endParaRPr lang="ru-RU" dirty="0"/>
          </a:p>
          <a:p>
            <a:r>
              <a:rPr lang="ru-RU" dirty="0"/>
              <a:t> Взаимодействие с родителями способствует развитию эмоционального, бережного отношения к традициям и  культуре своего народа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7" y="-111326"/>
            <a:ext cx="3096343" cy="3265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3171329" cy="34382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5846"/>
            <a:ext cx="46805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Детям дошкольного возраста в силу своего пока еще небогатого жизненного опыта трудно представить нашу страну в целом, поэтому знакомство с ней мы начинаем с того, что их окружает.</a:t>
            </a:r>
            <a:endParaRPr lang="ru-RU" dirty="0"/>
          </a:p>
          <a:p>
            <a:r>
              <a:rPr lang="ru-RU" dirty="0"/>
              <a:t>Нужно научить детей любить то, что им знакомо и понятно, близко и дорого- наш детский сад, </a:t>
            </a:r>
            <a:r>
              <a:rPr lang="ru-RU" dirty="0" smtClean="0"/>
              <a:t>деревня в </a:t>
            </a:r>
            <a:r>
              <a:rPr lang="ru-RU" dirty="0"/>
              <a:t>котором он расположен, людей, которые здесь трудятся.</a:t>
            </a:r>
            <a:endParaRPr lang="ru-RU" dirty="0"/>
          </a:p>
          <a:p>
            <a:r>
              <a:rPr lang="ru-RU" dirty="0"/>
              <a:t>Научить чувствовать красоту родной земли, красоту человека, живущего на этой земле, воспитать любовь к родным местам, ко всему, что окружает ребёнка с детства – одна из главных наших задач.</a:t>
            </a:r>
            <a:endParaRPr lang="ru-RU" dirty="0"/>
          </a:p>
          <a:p>
            <a:r>
              <a:rPr lang="ru-RU" dirty="0"/>
              <a:t>Мы пытаемся донести до них, что каждый уголок нашей страны имеет неповторимые черты культуры и природы и каждый человек любит свой родной край, и место, где расположен наш детский сад тоже уникально.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27" y="4504390"/>
            <a:ext cx="3647769" cy="2319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844824"/>
            <a:ext cx="2197964" cy="27712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12" y="0"/>
            <a:ext cx="304800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8464" cy="65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3"/>
            <a:ext cx="30243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чтобы любить свою малую Родину, нужно ее знать</a:t>
            </a:r>
            <a:r>
              <a:rPr lang="ru-RU" dirty="0" smtClean="0"/>
              <a:t>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На занятиях , во время прогулок ,  посещения ДК , библиотеки , школы дети знакомятся с местностью , растительностью , красотой природы. А так же с односельчанами, Это даёт </a:t>
            </a:r>
            <a:endParaRPr lang="ru-RU" dirty="0"/>
          </a:p>
          <a:p>
            <a:r>
              <a:rPr lang="ru-RU" dirty="0" smtClean="0"/>
              <a:t> возможность </a:t>
            </a:r>
            <a:r>
              <a:rPr lang="ru-RU" dirty="0"/>
              <a:t>формировать у детей представление о том, чем знаменит и уникален родной край, вызывает чувство гордости за него.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38592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5180"/>
            <a:ext cx="2488865" cy="332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6318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Большое значение в патриотическом воспитании детей имеет их активная деятельность, так как быть патриотом – это не только знать и любить свою страну, но и активно действовать на ее благо.</a:t>
            </a:r>
            <a:endParaRPr lang="ru-RU" dirty="0"/>
          </a:p>
          <a:p>
            <a:r>
              <a:rPr lang="ru-RU" dirty="0"/>
              <a:t>В детском саду мы провели экологическую акцию «Посади дерево».</a:t>
            </a:r>
            <a:endParaRPr lang="ru-RU" dirty="0"/>
          </a:p>
          <a:p>
            <a:r>
              <a:rPr lang="ru-RU" dirty="0"/>
              <a:t>Высаживая деревья и кустарники, дети сами приблизились к созданию уникальной красоты своего села и детского сада. А теперь они с гордостью и удовольствием ухаживают за растениями, которые посадили сами.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3" y="3696151"/>
            <a:ext cx="3943651" cy="29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01" y="3284984"/>
            <a:ext cx="442849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1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 Одна из составляющих - патриотизма воспитание любви к родной природе на прогулках и экскурсиях.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2129427" cy="284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3541"/>
            <a:ext cx="2981038" cy="224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55" y="260648"/>
            <a:ext cx="2100752" cy="279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IMG_20150601_111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2976"/>
            <a:ext cx="4588966" cy="27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3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 </a:t>
            </a:r>
            <a:r>
              <a:rPr lang="ru-RU" dirty="0" smtClean="0"/>
              <a:t>  </a:t>
            </a:r>
            <a:r>
              <a:rPr lang="ru-RU" dirty="0"/>
              <a:t>И</a:t>
            </a:r>
            <a:r>
              <a:rPr lang="ru-RU" dirty="0" smtClean="0"/>
              <a:t>сторию деревни </a:t>
            </a:r>
            <a:r>
              <a:rPr lang="ru-RU" dirty="0"/>
              <a:t>дети </a:t>
            </a:r>
            <a:r>
              <a:rPr lang="ru-RU" dirty="0" smtClean="0"/>
              <a:t>  узнают   во время государственных  и народных праздников , во время экскурсий в ДК , библиотеку узнают о   подвигах </a:t>
            </a:r>
            <a:r>
              <a:rPr lang="ru-RU" dirty="0"/>
              <a:t>своих земляков 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 smtClean="0"/>
              <a:t> 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11" y="186749"/>
            <a:ext cx="3960440" cy="29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05" y="3296740"/>
            <a:ext cx="40354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12845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34" y="639844"/>
            <a:ext cx="4088745" cy="30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" y="3812236"/>
            <a:ext cx="3765214" cy="289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" y="559438"/>
            <a:ext cx="4104456" cy="307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19" y="3848009"/>
            <a:ext cx="3969059" cy="267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332656"/>
            <a:ext cx="3647256" cy="583954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248472" cy="28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2684"/>
            <a:ext cx="3960440" cy="297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6" y="1988840"/>
            <a:ext cx="4062542" cy="304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Патриотическое воспитание на примерах мужества и героизма советских людей в годы грозных великих испытаний дает положительный результат, вооружает детей знаниями о нашей истории.</a:t>
            </a:r>
            <a:endParaRPr lang="ru-RU" dirty="0"/>
          </a:p>
          <a:p>
            <a:r>
              <a:rPr lang="ru-RU" dirty="0"/>
              <a:t>А когда дети становятся уже непосредственными участниками подготовки и празднования таких дат, как День Победы, </a:t>
            </a:r>
            <a:r>
              <a:rPr lang="ru-RU" dirty="0" smtClean="0"/>
              <a:t> Именно </a:t>
            </a:r>
            <a:r>
              <a:rPr lang="ru-RU" dirty="0"/>
              <a:t>включение детей в такую социально значимую деятельность позволяет им почувствовать себя частичкой Великого народа, у них формируется любовь к родному краю, Родине.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00750" y="548680"/>
            <a:ext cx="3657600" cy="457200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049607" cy="270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95" y="3363400"/>
            <a:ext cx="217979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11" y="3363400"/>
            <a:ext cx="2176463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Мир входит в жизнь детей постепенно. Наша задача показать этот мир ребенку таким, чтобы он его полюбил, помочь ребенку увидеть красоту и уникальность того места, где он родился и делает свои первые шаги.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79" y="327220"/>
            <a:ext cx="2339601" cy="310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35355"/>
            <a:ext cx="248427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384376" cy="254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591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Воспитание патриотических чувств у детей – процесс сложный и длительный, и мы думаем, что смогли зародить первые ростки патриотизма, которые в будущем превратятся в огромную любовь к своей стране, своему народу, своей Родине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77" y="170807"/>
            <a:ext cx="33718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4" y="2911937"/>
            <a:ext cx="446449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Достигнутые результаты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Начиная со 2 младшей </a:t>
            </a:r>
            <a:r>
              <a:rPr lang="ru-RU" dirty="0"/>
              <a:t>группы </a:t>
            </a:r>
            <a:r>
              <a:rPr lang="ru-RU" dirty="0" smtClean="0"/>
              <a:t>дети </a:t>
            </a:r>
            <a:r>
              <a:rPr lang="ru-RU" dirty="0" smtClean="0"/>
              <a:t>узнают  </a:t>
            </a:r>
            <a:r>
              <a:rPr lang="ru-RU" dirty="0"/>
              <a:t>о существовании праздника </a:t>
            </a:r>
            <a:r>
              <a:rPr lang="ru-RU" dirty="0" smtClean="0"/>
              <a:t>23 февраля Дне Победы . </a:t>
            </a:r>
            <a:endParaRPr lang="ru-RU" dirty="0" smtClean="0"/>
          </a:p>
          <a:p>
            <a:r>
              <a:rPr lang="ru-RU" dirty="0" smtClean="0"/>
              <a:t>Каждый понедельник участвуют в поднятии флага под гимн России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Являются участниками мероприятий в деревне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888432" cy="292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8770"/>
            <a:ext cx="37433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61204" y="6421"/>
            <a:ext cx="9305204" cy="6845157"/>
          </a:xfrm>
          <a:prstGeom prst="rect">
            <a:avLst/>
          </a:prstGeom>
          <a:noFill/>
        </p:spPr>
      </p:pic>
      <p:pic>
        <p:nvPicPr>
          <p:cNvPr id="4" name="Рисунок 3" descr="Изображение выглядит как внешний, дерево, наружный объект, игровая площадка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0" y="687075"/>
            <a:ext cx="3547864" cy="3089241"/>
          </a:xfrm>
          <a:prstGeom prst="rect">
            <a:avLst/>
          </a:prstGeom>
        </p:spPr>
      </p:pic>
      <p:pic>
        <p:nvPicPr>
          <p:cNvPr id="6" name="Рисунок 5" descr="Изображение выглядит как трава, внешний, дерево, небо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94" y="654295"/>
            <a:ext cx="4253382" cy="268229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1" y="3861048"/>
            <a:ext cx="3563718" cy="2534884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/>
        </p:nvGraphicFramePr>
        <p:xfrm>
          <a:off x="4211960" y="3776316"/>
          <a:ext cx="4108912" cy="2619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Рисунок 13" descr="Изображение выглядит как текст, человек, ребенок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44" y="3428999"/>
            <a:ext cx="4243572" cy="310719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61204" y="6421"/>
            <a:ext cx="9305204" cy="6845157"/>
          </a:xfrm>
          <a:prstGeom prst="rect">
            <a:avLst/>
          </a:prstGeom>
          <a:noFill/>
        </p:spPr>
      </p:pic>
      <p:pic>
        <p:nvPicPr>
          <p:cNvPr id="4" name="Рисунок 3" descr="Изображение выглядит как трава, дерево, внешний, челове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6043" cy="371703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ва, внешний, человек, ребенок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50" y="3559629"/>
            <a:ext cx="4464496" cy="332323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дерево, внешний, неб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71" y="404664"/>
            <a:ext cx="3936437" cy="30747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7188" y="0"/>
            <a:ext cx="9178376" cy="6858000"/>
          </a:xfrm>
          <a:prstGeom prst="rect">
            <a:avLst/>
          </a:prstGeom>
          <a:noFill/>
        </p:spPr>
      </p:pic>
      <p:sp>
        <p:nvSpPr>
          <p:cNvPr id="3" name="WordArt 1"/>
          <p:cNvSpPr>
            <a:spLocks noChangeArrowheads="1" noChangeShapeType="1" noTextEdit="1"/>
          </p:cNvSpPr>
          <p:nvPr/>
        </p:nvSpPr>
        <p:spPr bwMode="auto">
          <a:xfrm>
            <a:off x="323528" y="2564904"/>
            <a:ext cx="8352928" cy="1350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>
                <a:ln w="9525">
                  <a:solidFill>
                    <a:srgbClr val="00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/>
              </a:rPr>
              <a:t>СПАСИБО ЗА ВНИМАНИЕ !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</a:ln>
              <a:solidFill>
                <a:srgbClr val="0070C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58670"/>
            <a:ext cx="8184909" cy="61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700459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" y="-501696"/>
            <a:ext cx="9009072" cy="73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4221087"/>
            <a:ext cx="4113246" cy="242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1087"/>
            <a:ext cx="1711008" cy="227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4586</Words>
  <Application>WPS Presentation</Application>
  <PresentationFormat>Экран (4:3)</PresentationFormat>
  <Paragraphs>67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SimSun</vt:lpstr>
      <vt:lpstr>Wingdings</vt:lpstr>
      <vt:lpstr>Wingdings 2</vt:lpstr>
      <vt:lpstr>Wingdings</vt:lpstr>
      <vt:lpstr>Times New Roman</vt:lpstr>
      <vt:lpstr>Calibri</vt:lpstr>
      <vt:lpstr>Century Schoolbook</vt:lpstr>
      <vt:lpstr>Microsoft YaHei</vt:lpstr>
      <vt:lpstr>Arial Unicode MS</vt:lpstr>
      <vt:lpstr>Arial Black</vt:lpstr>
      <vt:lpstr>Constantia</vt:lpstr>
      <vt:lpstr>1_Тема Office</vt:lpstr>
      <vt:lpstr>Поток</vt:lpstr>
      <vt:lpstr>Эркер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Достигнутые результаты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User</cp:lastModifiedBy>
  <cp:revision>219</cp:revision>
  <dcterms:created xsi:type="dcterms:W3CDTF">2016-04-26T07:50:00Z</dcterms:created>
  <dcterms:modified xsi:type="dcterms:W3CDTF">2025-03-31T05:13:00Z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0A2FBBB9D9AE4DA6BA23A6E57953A83F_12</vt:lpwstr>
  </property>
  <property fmtid="{D5CDD505-2E9C-101B-9397-08002B2CF9AE}" pid="3" name="KSOProductBuildVer">
    <vt:lpwstr>1049-12.2.0.20326</vt:lpwstr>
  </property>
</Properties>
</file>