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146104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0"/>
          <a:ext cx="9144000" cy="5143500"/>
          <a:chOff x="381000" y="0"/>
          <a:chExt cx="9144000" cy="5143500"/>
        </a:xfrm>
      </p:grpSpPr>
      <p:sp>
        <p:nvSpPr>
          <p:cNvPr id="2" name="TextBox 1"/>
          <p:cNvSpPr txBox="1"/>
          <p:nvPr/>
        </p:nvSpPr>
        <p:spPr>
          <a:xfrm>
            <a:off x="357158" y="785800"/>
            <a:ext cx="5334000" cy="952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Роль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нравственно-патриотического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воспитания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в </a:t>
            </a: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становлении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гражданина</a:t>
            </a:r>
            <a:endParaRPr lang="en-US" sz="4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1" descr="Image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3048000" cy="5114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3786196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воспитатель Семенова О.А.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14480" y="47741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2025г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Определение нравственно-патриотического воспитания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Нравственно-патриотическое воспитание — это процесс формирования у детей любви к Родине.
• Включает в себя изучение истории, культуры и традиций своей страны.
• Ориентировано на развитие гражданской идентичности и социальной ответственности.</a:t>
            </a:r>
          </a:p>
        </p:txBody>
      </p:sp>
      <p:pic>
        <p:nvPicPr>
          <p:cNvPr id="4" name="Image2" descr="Image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Значение патриотизма в современном обществе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1200329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Патриотизм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формирует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у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детей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чувство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гордости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за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свою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страну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Способствует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социальной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сплоченности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</a:t>
            </a:r>
          </a:p>
        </p:txBody>
      </p:sp>
      <p:pic>
        <p:nvPicPr>
          <p:cNvPr id="5" name="Рисунок 4" descr="a0ced29b-3c05-42cb-8ed4-e808c805c81b-1_all_3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7614"/>
            <a:ext cx="341560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Методы</a:t>
            </a: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нравственно-патриотического</a:t>
            </a: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воспитания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41632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lvl="0" fontAlgn="base"/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Использование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произведений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литературы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искусства</a:t>
            </a:r>
            <a:r>
              <a:rPr lang="ru-RU" dirty="0" smtClean="0">
                <a:solidFill>
                  <a:srgbClr val="000000">
                    <a:alpha val="100000"/>
                  </a:srgbClr>
                </a:solidFill>
              </a:rPr>
              <a:t> (и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спользование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народного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творчества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: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сказки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и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песни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ru-RU" dirty="0" smtClean="0">
                <a:solidFill>
                  <a:srgbClr val="000000">
                    <a:alpha val="100000"/>
                  </a:srgbClr>
                </a:solidFill>
              </a:rPr>
              <a:t>).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•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Изучение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народных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традиций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через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праздники</a:t>
            </a:r>
            <a:r>
              <a:rPr lang="ru-RU" dirty="0" smtClean="0">
                <a:solidFill>
                  <a:srgbClr val="000000">
                    <a:alpha val="100000"/>
                  </a:srgbClr>
                </a:solidFill>
              </a:rPr>
              <a:t>, тематические даты.</a:t>
            </a:r>
          </a:p>
          <a:p>
            <a:pPr lvl="0" fontAlgn="base"/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•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Организация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патриотических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мероприятий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конкурсов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,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выставок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.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endParaRPr lang="ru-RU" dirty="0" smtClean="0">
              <a:solidFill>
                <a:srgbClr val="000000">
                  <a:alpha val="100000"/>
                </a:srgbClr>
              </a:solidFill>
            </a:endParaRPr>
          </a:p>
          <a:p>
            <a:pPr lvl="0" fontAlgn="base"/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•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Рисование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пейзажей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родного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города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.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
•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Привлечение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родителей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общественности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к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процессу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воспитания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. </a:t>
            </a:r>
            <a:endParaRPr lang="ru-RU" dirty="0" smtClean="0">
              <a:solidFill>
                <a:srgbClr val="000000">
                  <a:alpha val="100000"/>
                </a:srgbClr>
              </a:solidFill>
            </a:endParaRPr>
          </a:p>
          <a:p>
            <a:pPr lvl="0" fontAlgn="base"/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
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6" name="Рисунок 5" descr="1741531438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91830"/>
            <a:ext cx="1953129" cy="1707654"/>
          </a:xfrm>
          <a:prstGeom prst="rect">
            <a:avLst/>
          </a:prstGeom>
        </p:spPr>
      </p:pic>
      <p:pic>
        <p:nvPicPr>
          <p:cNvPr id="7" name="Рисунок 6" descr="1741531438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9582"/>
            <a:ext cx="2852936" cy="213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Роль семьи в формировании патриотических ценностей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2308324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fontAlgn="base"/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Семья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—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первый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учитель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ребенка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Пример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родителей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имеет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огромное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значение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Совместные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семейные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мероприятия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развивают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любовь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к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Родине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. 
•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Обсуждение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семейной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истории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и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традиций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.
•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Поездки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в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историко-культурные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места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.</a:t>
            </a:r>
          </a:p>
          <a:p>
            <a:pPr lvl="0" fontAlgn="base"/>
            <a:endParaRPr lang="ru-RU" dirty="0" smtClean="0">
              <a:solidFill>
                <a:srgbClr val="000000">
                  <a:alpha val="100000"/>
                </a:srgbClr>
              </a:solidFill>
            </a:endParaRPr>
          </a:p>
        </p:txBody>
      </p:sp>
      <p:pic>
        <p:nvPicPr>
          <p:cNvPr id="6" name="Рисунок 5" descr="1741531438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91630"/>
            <a:ext cx="3633632" cy="2734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Примеры успешной практики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059582"/>
            <a:ext cx="4762500" cy="20313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lvl="0" fontAlgn="base"/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Проекты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программы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,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которые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приве</a:t>
            </a:r>
            <a:r>
              <a:rPr lang="ru-RU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дут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к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положительным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результатам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Участие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детей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в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исторических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реконструкциях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Патриотические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конкурсы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акции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. </a:t>
            </a:r>
            <a:endParaRPr lang="ru-RU" dirty="0" smtClean="0">
              <a:solidFill>
                <a:srgbClr val="000000">
                  <a:alpha val="100000"/>
                </a:srgbClr>
              </a:solidFill>
            </a:endParaRPr>
          </a:p>
          <a:p>
            <a:pPr lvl="0" fontAlgn="base"/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•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Сотрудничество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с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музеями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и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культурными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учреждениями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.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5" name="Рисунок 4" descr="1741531438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203598"/>
            <a:ext cx="3360373" cy="2520280"/>
          </a:xfrm>
          <a:prstGeom prst="rect">
            <a:avLst/>
          </a:prstGeom>
        </p:spPr>
      </p:pic>
      <p:pic>
        <p:nvPicPr>
          <p:cNvPr id="6" name="Рисунок 5" descr="1741531438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147814"/>
            <a:ext cx="2506186" cy="1886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47732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algn="ctr" fontAlgn="base"/>
            <a:r>
              <a:rPr lang="en-US" sz="3000" b="1" dirty="0" err="1" smtClean="0">
                <a:solidFill>
                  <a:srgbClr val="00008B">
                    <a:alpha val="100000"/>
                  </a:srgbClr>
                </a:solidFill>
              </a:rPr>
              <a:t>Проблемы</a:t>
            </a:r>
            <a:r>
              <a:rPr lang="en-US" sz="3000" b="1" dirty="0" smtClean="0">
                <a:solidFill>
                  <a:srgbClr val="00008B">
                    <a:alpha val="100000"/>
                  </a:srgbClr>
                </a:solidFill>
              </a:rPr>
              <a:t> </a:t>
            </a:r>
            <a:r>
              <a:rPr lang="en-US" sz="3000" b="1" dirty="0" err="1" smtClean="0">
                <a:solidFill>
                  <a:srgbClr val="00008B">
                    <a:alpha val="100000"/>
                  </a:srgbClr>
                </a:solidFill>
              </a:rPr>
              <a:t>нравственно-патриотического</a:t>
            </a:r>
            <a:r>
              <a:rPr lang="en-US" sz="3000" b="1" dirty="0" smtClean="0">
                <a:solidFill>
                  <a:srgbClr val="00008B">
                    <a:alpha val="100000"/>
                  </a:srgbClr>
                </a:solidFill>
              </a:rPr>
              <a:t> </a:t>
            </a:r>
            <a:r>
              <a:rPr lang="en-US" sz="3000" b="1" dirty="0" err="1" smtClean="0">
                <a:solidFill>
                  <a:srgbClr val="00008B">
                    <a:alpha val="100000"/>
                  </a:srgbClr>
                </a:solidFill>
              </a:rPr>
              <a:t>воспитания</a:t>
            </a:r>
            <a:endParaRPr lang="en-US" sz="3000" b="1" dirty="0" smtClean="0">
              <a:solidFill>
                <a:srgbClr val="00008B">
                  <a:alpha val="100000"/>
                </a:srgbClr>
              </a:solidFill>
            </a:endParaRPr>
          </a:p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275606"/>
            <a:ext cx="4762500" cy="147732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Понижение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интереса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к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истории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среди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молодежи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Необходимость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привлечения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новых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форматов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воспитания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5" name="Рисунок 4" descr="1741531438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859782"/>
            <a:ext cx="4618779" cy="2027757"/>
          </a:xfrm>
          <a:prstGeom prst="rect">
            <a:avLst/>
          </a:prstGeom>
        </p:spPr>
      </p:pic>
      <p:pic>
        <p:nvPicPr>
          <p:cNvPr id="6" name="Рисунок 5" descr="a0ced29b-3c05-42cb-8ed4-e808c805c81b-1_all_5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75606"/>
            <a:ext cx="2818164" cy="2121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55399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 dirty="0" err="1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Заключение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139321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fontAlgn="base"/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• </a:t>
            </a:r>
            <a:r>
              <a:rPr lang="ru-RU" dirty="0" smtClean="0">
                <a:solidFill>
                  <a:srgbClr val="000000">
                    <a:alpha val="100000"/>
                  </a:srgbClr>
                </a:solidFill>
              </a:rPr>
              <a:t>П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атриотическое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воспитание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-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основа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формирования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личности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.</a:t>
            </a:r>
            <a:endParaRPr lang="ru-RU" dirty="0" smtClean="0">
              <a:solidFill>
                <a:srgbClr val="000000">
                  <a:alpha val="100000"/>
                </a:srgbClr>
              </a:solidFill>
            </a:endParaRPr>
          </a:p>
          <a:p>
            <a:pPr fontAlgn="base"/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•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Создание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условий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для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изучения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культуры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и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традиций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важно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для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будущего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.</a:t>
            </a:r>
            <a:endParaRPr lang="ru-RU" dirty="0" smtClean="0">
              <a:solidFill>
                <a:srgbClr val="000000">
                  <a:alpha val="100000"/>
                </a:srgbClr>
              </a:solidFill>
            </a:endParaRPr>
          </a:p>
          <a:p>
            <a:pPr fontAlgn="base"/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Необходимо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продолж</a:t>
            </a:r>
            <a:r>
              <a:rPr lang="ru-RU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ать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работ</a:t>
            </a:r>
            <a:r>
              <a:rPr lang="ru-RU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у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патриотическому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воспитанию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•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Важно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сотруднич</a:t>
            </a:r>
            <a:r>
              <a:rPr lang="ru-RU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ество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между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образовательными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учреждениями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семьями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.</a:t>
            </a:r>
            <a:r>
              <a:rPr lang="en-US" smtClean="0">
                <a:solidFill>
                  <a:srgbClr val="000000">
                    <a:alpha val="100000"/>
                  </a:srgbClr>
                </a:solidFill>
              </a:rPr>
              <a:t>
•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Каждый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ребенок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должен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знать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и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гордиться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своей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ru-RU" dirty="0" smtClean="0">
                <a:solidFill>
                  <a:srgbClr val="000000">
                    <a:alpha val="100000"/>
                  </a:srgbClr>
                </a:solidFill>
              </a:rPr>
              <a:t>страной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.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9" descr="Image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9622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129</Words>
  <Application>Microsoft Office PowerPoint</Application>
  <PresentationFormat>Экран (16:9)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Theme34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User</cp:lastModifiedBy>
  <cp:revision>5</cp:revision>
  <dcterms:created xsi:type="dcterms:W3CDTF">2025-03-20T04:26:12Z</dcterms:created>
  <dcterms:modified xsi:type="dcterms:W3CDTF">2025-03-28T04:31:12Z</dcterms:modified>
</cp:coreProperties>
</file>