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78" r:id="rId3"/>
    <p:sldId id="258" r:id="rId4"/>
    <p:sldId id="271" r:id="rId5"/>
    <p:sldId id="279" r:id="rId6"/>
    <p:sldId id="272" r:id="rId7"/>
    <p:sldId id="293" r:id="rId8"/>
    <p:sldId id="260" r:id="rId9"/>
    <p:sldId id="273" r:id="rId10"/>
    <p:sldId id="284" r:id="rId11"/>
    <p:sldId id="267" r:id="rId12"/>
    <p:sldId id="285" r:id="rId13"/>
    <p:sldId id="286" r:id="rId14"/>
    <p:sldId id="287" r:id="rId15"/>
    <p:sldId id="264" r:id="rId16"/>
    <p:sldId id="262" r:id="rId17"/>
    <p:sldId id="259" r:id="rId18"/>
    <p:sldId id="274" r:id="rId19"/>
    <p:sldId id="276" r:id="rId20"/>
    <p:sldId id="277" r:id="rId21"/>
    <p:sldId id="280" r:id="rId22"/>
    <p:sldId id="297" r:id="rId23"/>
    <p:sldId id="296" r:id="rId24"/>
    <p:sldId id="298" r:id="rId25"/>
    <p:sldId id="295" r:id="rId26"/>
    <p:sldId id="294" r:id="rId27"/>
    <p:sldId id="290" r:id="rId28"/>
    <p:sldId id="288" r:id="rId29"/>
    <p:sldId id="27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93126-9F16-4B3A-B5C2-8A15E982970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CCFFE-48C1-436B-ABEC-71F1741A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6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7B9F6D-E7D9-4850-85E7-91983C33F57B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311947-E8FD-4F98-97CB-4FE46AAC3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4" b="22626"/>
          <a:stretch/>
        </p:blipFill>
        <p:spPr>
          <a:xfrm>
            <a:off x="2199234" y="546415"/>
            <a:ext cx="7703695" cy="57875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51082" y="55613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i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414" y="163773"/>
            <a:ext cx="6441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Проблемно- ситуативные методы обучения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1228" y="1747721"/>
            <a:ext cx="55979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Кейс-метод как педагогическая технология.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1228" y="6317093"/>
            <a:ext cx="573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МБДОУ детский сад №6 «Радуга «</a:t>
            </a:r>
          </a:p>
          <a:p>
            <a:pPr algn="ctr"/>
            <a:r>
              <a:rPr lang="ru-RU" sz="1400" b="1" dirty="0"/>
              <a:t>д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Вышманово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014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АлЁнка</a:t>
            </a:r>
            <a:r>
              <a:rPr lang="ru-RU" i="1" dirty="0" smtClean="0"/>
              <a:t> потеряла куклу»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20246" cy="4351338"/>
          </a:xfrm>
        </p:spPr>
        <p:txBody>
          <a:bodyPr>
            <a:normAutofit fontScale="92500"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 </a:t>
            </a:r>
            <a:r>
              <a:rPr lang="ru-RU" u="sng" dirty="0" smtClean="0"/>
              <a:t>учить определять и обозначать словами положение предмета относительно себя</a:t>
            </a:r>
            <a:r>
              <a:rPr lang="ru-RU" dirty="0" smtClean="0"/>
              <a:t>: вверху, внизу, посередине, справа, слева, на, под, в и т. д.</a:t>
            </a:r>
          </a:p>
          <a:p>
            <a:r>
              <a:rPr lang="ru-RU" dirty="0" smtClean="0"/>
              <a:t>Текст. Сегодня Аленка пришла в детский сад с куклой. Придя с прогулки, она не нашла свою любимую игрушку и расплакалась. Как бы вы поступили на месте Аленки?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Применение «Кейс-технологий» в ДОУ. Технология «Кейс-ситуации-иллюстрации»"/>
          <p:cNvPicPr/>
          <p:nvPr/>
        </p:nvPicPr>
        <p:blipFill>
          <a:blip r:embed="rId2"/>
          <a:srcRect r="11464"/>
          <a:stretch>
            <a:fillRect/>
          </a:stretch>
        </p:blipFill>
        <p:spPr bwMode="auto">
          <a:xfrm>
            <a:off x="8641762" y="3897995"/>
            <a:ext cx="2993508" cy="272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ашний\Desktop\279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8373" y="1174919"/>
            <a:ext cx="2051436" cy="2606537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50" y="390688"/>
            <a:ext cx="10981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Кейс-«анализ конкретных ситуаций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Случай во время обеда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maam.ru/upload/blogs/detsad-360721-14861088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654" y="2512964"/>
            <a:ext cx="4557373" cy="365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7297" y="1285743"/>
            <a:ext cx="5757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Наступило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обеда. Дежурные накрыли на стол. Помощник воспитателя разлила по тарелкам суп. Все стали обедать. Только Вова сидел грустный.  Оказалось, что у него нет ложки.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32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3" y="274320"/>
            <a:ext cx="50835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«В гости к медвежонку»</a:t>
            </a:r>
          </a:p>
          <a:p>
            <a:endParaRPr lang="ru-RU" sz="3600" b="1" i="1" dirty="0"/>
          </a:p>
          <a:p>
            <a:endParaRPr lang="ru-RU" sz="3600" b="1" dirty="0" smtClean="0"/>
          </a:p>
          <a:p>
            <a:r>
              <a:rPr lang="ru-RU" sz="2400" u="sng" dirty="0" smtClean="0"/>
              <a:t>Цель</a:t>
            </a:r>
            <a:r>
              <a:rPr lang="ru-RU" sz="2400" dirty="0" smtClean="0"/>
              <a:t>: закрепить знания о длине.</a:t>
            </a:r>
          </a:p>
          <a:p>
            <a:r>
              <a:rPr lang="ru-RU" sz="2400" dirty="0" smtClean="0"/>
              <a:t>Текст. Медвежонок позвал в гости своих друзей – </a:t>
            </a:r>
            <a:r>
              <a:rPr lang="ru-RU" sz="2400" u="sng" dirty="0" smtClean="0"/>
              <a:t>соседей</a:t>
            </a:r>
            <a:r>
              <a:rPr lang="ru-RU" sz="2400" dirty="0" smtClean="0"/>
              <a:t>: зайчонка, бельчонка, волчонка. Ребята так обрадовались, что решили устроить соревнование, кто быстрее добежит от своего домика до домика медвежонка. Первым прибежал заяц, вторым прибежал бельчонок, а волк прибежал последним. Почему так долго бежал волк?</a:t>
            </a:r>
            <a:endParaRPr lang="ru-RU" sz="2400" dirty="0"/>
          </a:p>
        </p:txBody>
      </p:sp>
      <p:pic>
        <p:nvPicPr>
          <p:cNvPr id="3" name="Рисунок 2" descr="Применение «Кейс-технологий» в ДОУ. Технология - фото"/>
          <p:cNvPicPr/>
          <p:nvPr/>
        </p:nvPicPr>
        <p:blipFill>
          <a:blip r:embed="rId2"/>
          <a:srcRect b="4296"/>
          <a:stretch>
            <a:fillRect/>
          </a:stretch>
        </p:blipFill>
        <p:spPr bwMode="auto">
          <a:xfrm>
            <a:off x="5861251" y="1138661"/>
            <a:ext cx="5942640" cy="426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895" y="633045"/>
            <a:ext cx="6730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Кукла Катя встречает гостей</a:t>
            </a:r>
            <a:r>
              <a:rPr lang="ru-RU" sz="3600" i="1" dirty="0" smtClean="0"/>
              <a:t>»</a:t>
            </a:r>
          </a:p>
          <a:p>
            <a:endParaRPr lang="ru-RU" sz="3600" i="1" dirty="0"/>
          </a:p>
          <a:p>
            <a:endParaRPr lang="ru-RU" sz="3600" i="1" dirty="0" smtClean="0"/>
          </a:p>
          <a:p>
            <a:endParaRPr lang="ru-RU" sz="3600" i="1" dirty="0"/>
          </a:p>
          <a:p>
            <a:endParaRPr lang="ru-RU" sz="3600" dirty="0" smtClean="0"/>
          </a:p>
          <a:p>
            <a:r>
              <a:rPr lang="ru-RU" u="sng" dirty="0" smtClean="0"/>
              <a:t>Цель</a:t>
            </a:r>
            <a:r>
              <a:rPr lang="ru-RU" dirty="0" smtClean="0"/>
              <a:t>: учить устанавливать равенство между двумя группами предметов.</a:t>
            </a:r>
          </a:p>
          <a:p>
            <a:r>
              <a:rPr lang="ru-RU" dirty="0" smtClean="0"/>
              <a:t>Текст. Кукла Катя пригласила в гости друзей. Накрыла на стол, положила конфеты в вазочку. Когда гости пришли, кукла огорчилась. Она не знает, хватит ли всем конфет. Как бы вы поступили на ее месте?   </a:t>
            </a:r>
            <a:endParaRPr lang="ru-RU" dirty="0"/>
          </a:p>
        </p:txBody>
      </p:sp>
      <p:pic>
        <p:nvPicPr>
          <p:cNvPr id="3" name="Рисунок 2" descr="Фото №1 Кейс метод стади интерактивная техника обучения использующая описание реальных или вымышленных ситуаций"/>
          <p:cNvPicPr/>
          <p:nvPr/>
        </p:nvPicPr>
        <p:blipFill>
          <a:blip r:embed="rId2"/>
          <a:srcRect b="4535"/>
          <a:stretch>
            <a:fillRect/>
          </a:stretch>
        </p:blipFill>
        <p:spPr bwMode="auto">
          <a:xfrm>
            <a:off x="6987655" y="2333767"/>
            <a:ext cx="4804012" cy="330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051" y="496389"/>
            <a:ext cx="93374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Кейс</a:t>
            </a:r>
            <a:r>
              <a:rPr lang="ru-RU" dirty="0" smtClean="0"/>
              <a:t> –– с добавлением проблемной ситуации</a:t>
            </a:r>
          </a:p>
          <a:p>
            <a:endParaRPr lang="ru-RU" dirty="0" smtClean="0"/>
          </a:p>
          <a:p>
            <a:r>
              <a:rPr lang="ru-RU" dirty="0" smtClean="0"/>
              <a:t>1Направлена –</a:t>
            </a:r>
          </a:p>
          <a:p>
            <a:r>
              <a:rPr lang="ru-RU" dirty="0" smtClean="0"/>
              <a:t>     умение детей аргументированно отстаивать свое мнение.</a:t>
            </a:r>
          </a:p>
          <a:p>
            <a:r>
              <a:rPr lang="ru-RU" dirty="0" smtClean="0"/>
              <a:t>     -предлагать разные варианты решений в обстоятельствах форс-мажор.</a:t>
            </a:r>
          </a:p>
          <a:p>
            <a:r>
              <a:rPr lang="ru-RU" dirty="0" smtClean="0"/>
              <a:t>      -способность конструктивно вести диалог.</a:t>
            </a:r>
          </a:p>
          <a:p>
            <a:r>
              <a:rPr lang="ru-RU" dirty="0" smtClean="0"/>
              <a:t>     -способность выбирать наиболее актуальные решения.</a:t>
            </a:r>
          </a:p>
          <a:p>
            <a:r>
              <a:rPr lang="ru-RU" dirty="0" smtClean="0"/>
              <a:t>2.Кому адресован</a:t>
            </a:r>
          </a:p>
          <a:p>
            <a:r>
              <a:rPr lang="ru-RU" dirty="0" smtClean="0"/>
              <a:t>    Дети старшего дошкольного возраста</a:t>
            </a:r>
          </a:p>
          <a:p>
            <a:r>
              <a:rPr lang="ru-RU" dirty="0" smtClean="0"/>
              <a:t>3.Ситуация </a:t>
            </a:r>
          </a:p>
          <a:p>
            <a:r>
              <a:rPr lang="ru-RU" dirty="0" smtClean="0"/>
              <a:t>    В детском саду дети стали собираться на прогулку и в шкафу ребенок не обнаружил шапку.</a:t>
            </a:r>
          </a:p>
          <a:p>
            <a:r>
              <a:rPr lang="ru-RU" dirty="0" smtClean="0"/>
              <a:t>4.Момент проблемного включения детей </a:t>
            </a:r>
          </a:p>
          <a:p>
            <a:r>
              <a:rPr lang="ru-RU" dirty="0"/>
              <a:t> </a:t>
            </a:r>
            <a:r>
              <a:rPr lang="ru-RU" dirty="0" smtClean="0"/>
              <a:t>   Что дальше делать, ведь без шапки на улицу не пойдешь?</a:t>
            </a:r>
          </a:p>
          <a:p>
            <a:r>
              <a:rPr lang="ru-RU" smtClean="0"/>
              <a:t>5.Комментарии</a:t>
            </a:r>
            <a:endParaRPr lang="ru-RU" dirty="0" smtClean="0"/>
          </a:p>
          <a:p>
            <a:r>
              <a:rPr lang="ru-RU" dirty="0" smtClean="0"/>
              <a:t>Задача воспитателя, чтобы дети предложили более двух решений.</a:t>
            </a:r>
          </a:p>
          <a:p>
            <a:r>
              <a:rPr lang="ru-RU" dirty="0" smtClean="0"/>
              <a:t>-Поискать шапку. Не нашли шапку.</a:t>
            </a:r>
          </a:p>
          <a:p>
            <a:r>
              <a:rPr lang="ru-RU" dirty="0" smtClean="0"/>
              <a:t>-Надеть капюшон. Нет капюшона.</a:t>
            </a:r>
          </a:p>
          <a:p>
            <a:r>
              <a:rPr lang="ru-RU" dirty="0" smtClean="0"/>
              <a:t>-Найти того, кто спрятал шапку. Никто не признается.</a:t>
            </a:r>
          </a:p>
          <a:p>
            <a:r>
              <a:rPr lang="ru-RU" dirty="0" smtClean="0"/>
              <a:t>-Надеть вместо шапки на голову платок. Где взять платок?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84" y="47501"/>
            <a:ext cx="1165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Кейс-«анализ конкретных ситуаций» «Три собачки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868" t="24928" r="44306" b="28464"/>
          <a:stretch/>
        </p:blipFill>
        <p:spPr>
          <a:xfrm>
            <a:off x="8916483" y="3509158"/>
            <a:ext cx="3139862" cy="23810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088" y="719868"/>
            <a:ext cx="11647714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продолжать учить детей соотносить предметы между собой по величине, используя в речи слова «большая», «поменьше», «маленькая», выделяя признаки сходства предметов, развивать зрительное внимание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84" y="2687780"/>
            <a:ext cx="8557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Текст. Бежали три собачки.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три конуры: большую, поменьше, маленькую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Обрадовались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теперь у каждой будет свой домик.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собачка в маленькую конуру, но не поместилась там (подсказки не должно быть).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вы помогли собачкам, если они не знают какой из домиков им выбрать?</a:t>
            </a:r>
          </a:p>
        </p:txBody>
      </p:sp>
    </p:spTree>
    <p:extLst>
      <p:ext uri="{BB962C8B-B14F-4D97-AF65-F5344CB8AC3E}">
        <p14:creationId xmlns:p14="http://schemas.microsoft.com/office/powerpoint/2010/main" val="21472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5" y="302359"/>
            <a:ext cx="1089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«фото – кейс» входит:</a:t>
            </a:r>
          </a:p>
          <a:p>
            <a:pPr indent="3571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сюжет которого отражает какую – либо проблему.</a:t>
            </a:r>
          </a:p>
          <a:p>
            <a:pPr indent="3571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Текст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кейсу, который описывает совокупность событий.</a:t>
            </a:r>
          </a:p>
          <a:p>
            <a:pPr indent="3571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правильно поставленный вопрос. В нем должна быть мотивация на решение проблемы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технология объединяет данную сложную реальность и учебную задачу. Обеспечивает интеллектуально – нравственное развитие. Все фото о детях такого же возраста.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50596" y="4916830"/>
            <a:ext cx="2784718" cy="17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20308" y="3453473"/>
            <a:ext cx="3166730" cy="20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3841789"/>
            <a:ext cx="1923512" cy="2824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8" y="4145237"/>
            <a:ext cx="1514164" cy="2540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79" y="3841789"/>
            <a:ext cx="1558704" cy="27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419" y="425564"/>
            <a:ext cx="11096625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Проигрывание ролей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Ролевое проектирование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вид кейс–технологии, способствующий расширению социального и коммуникативного опыта дошкольников посредством проигрывания заданных ролей.</a:t>
            </a:r>
          </a:p>
          <a:p>
            <a:pPr indent="357188"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заданной роли оценить поступки и поведение участников предложенной ситуации.</a:t>
            </a:r>
          </a:p>
          <a:p>
            <a:pPr indent="357188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особенностью данной технологии является:</a:t>
            </a:r>
          </a:p>
          <a:p>
            <a:pPr indent="357188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умение дошкольников принять на себя роль;</a:t>
            </a:r>
          </a:p>
          <a:p>
            <a:pPr indent="357188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умение спроектировать принятую роль в соответствии с заданными характеристиками;</a:t>
            </a:r>
          </a:p>
          <a:p>
            <a:pPr indent="357188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ролевое взаимодействие.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12429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675" y="209699"/>
            <a:ext cx="113728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“Угощение“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«Таня принесла угощенье в детский сад. Она угощал только девочек.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расстроились…»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ситуации: что произошло?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ситуаций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садятся на поставленные полукругом стулья. Педагог сообщает о том, что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Таня обещала сегодня прийти в гости.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 Как мы встретим Таню?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Саша. Скажем: “Здравствуй!“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скажем: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“Здравствуй,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Таня!“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сделаем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(Показывает.) А как мы предложим Тане стул? Посмотрите, дети, как нужно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стул. (Педагог ставит стул и говорит: “Садись, Таня, пожалуйста“.)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(Раздается стук в дверь. Няня вводит большую куклу Таню. Таня здоровается.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отвечают ей так, как показывал педагог.)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50" y="548997"/>
            <a:ext cx="109632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«Настоящие друзья»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«Коле купили новую парковку. Он очень обрадовался и начал с ней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играть. Дима проходил мимо, задел парковку ногой, она упала и сломалась…»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ситуации: что произошло?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ситуаций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разбиться на пары: один ребенок–мальчик, который играл с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парковкой, другой ребенок – мальчик, который сломал парковку.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картинками,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характеризующего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Один герой – злой, другой вредный и упрямый или первый герой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плаксивый, а другой доброжелательный, один воспитанный, а другой спокойный.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дети и педагог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выводу: Кому же удалось договориться?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986" y="28822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371600"/>
            <a:ext cx="8418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активных методов обучения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Кейс-технологии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кейс-технологий для использования в ДОУ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кейс-технологий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кейс-технологий в образовательной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325" y="726797"/>
            <a:ext cx="103536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“Просьба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«Ты пришел с прогулки. У тебя мокрые варежки. Попросил Мишу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повесить варежки, а он отказал…» Обсуждение ситуации: что произошло? Ребята,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когда вы обращались к кому-либо с просьбой? Всегда ли вы достигали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цели? (Дети и воспитатели приводят примеры из собственной жизни.) Какие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вежливые слова вам помогли? (Очень прошу, пожалуйста, будьте добры, будьте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любезны, если вам (тебе) не трудно, и т. д.)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ситуаций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Кого попросишь о помощи? Как попросишь?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Дежурные тебе не положили ложку. Как ты поступишь?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Ты не хочешь есть рыбу. Как бы ты об этом сказал воспитателю?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Попроси родителей купить вам понравившуюся игрушку.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Попросите добавки сока у няни.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Попросите какой-либо предмет (игрушку, карандаш и т. д.)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Вам нужно в группу, вы забыли варежки (игрушку), выйдя на прогулку.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39" y="1351136"/>
            <a:ext cx="11706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необходимую информацию в общении.</a:t>
            </a:r>
          </a:p>
          <a:p>
            <a:pPr marL="514350" indent="-51435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оотносить свои стремления с интересами других.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Доказывать свою точку зрения,  аргументировать ответ,  формулировать вопрос,  участвовать в дискуссии,  принимать помощь. 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коммуникативные навыки: происходит формирование навыков работы в команде, умение вести диалог со взрослыми и сверстниками; 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умение адекватно реагировать в возникающих конфликтных ситуациях; 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взаимосвязь с жизнью и игрой ребенка; 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применять самостоятельно, без помощи взрослого полученные знания в реальной жизни без затруднений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39" y="116596"/>
            <a:ext cx="11499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кейс-метода в образовательной деятельности детского сада.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39" y="761908"/>
            <a:ext cx="87127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освоения кейс-технологий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744" y="5330265"/>
            <a:ext cx="1184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определяет наличие достоинств и недостатков данного метода. Это трудоемкость подготовительной работы педагога, так как готовых кейсов для дошкольников не разработано. </a:t>
            </a:r>
          </a:p>
        </p:txBody>
      </p:sp>
    </p:spTree>
    <p:extLst>
      <p:ext uri="{BB962C8B-B14F-4D97-AF65-F5344CB8AC3E}">
        <p14:creationId xmlns:p14="http://schemas.microsoft.com/office/powerpoint/2010/main" val="34488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" y="115312"/>
            <a:ext cx="12125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иллюстрация, которая используется для рассмотрения проблемной ситуации. Целью работы с ней является разбор сути проблемы, анализ возможных решений и выбор лучшего из них.</a:t>
            </a:r>
          </a:p>
          <a:p>
            <a:pPr indent="357188"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наглядности тем, что предполагает знакомство детей с реальной или предполагаемой проблемой и выработку дошкольниками своего взгляда на ее решение. Рассматривая иллюстрации, дети обсуждают полученную информацию, рассуждают, принимают решение, могут предполагать и строить на основе этого прогноз. </a:t>
            </a:r>
          </a:p>
        </p:txBody>
      </p:sp>
      <p:pic>
        <p:nvPicPr>
          <p:cNvPr id="3074" name="Picture 2" descr="https://psy-files.ru/wp-content/uploads/2/a/f/2af786cfe286cffc91af9dab75c61a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95906"/>
            <a:ext cx="3752849" cy="24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orenburgkniga.ru/wp-content/uploads/3/8/5/3856ac2474bb560473195c9f89292a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3209925"/>
            <a:ext cx="3333750" cy="22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like.net/uploads/posts/2020-06/159246536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3919" r="9740" b="12693"/>
          <a:stretch/>
        </p:blipFill>
        <p:spPr bwMode="auto">
          <a:xfrm>
            <a:off x="5096435" y="3278923"/>
            <a:ext cx="3295090" cy="26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heslide.ru/img/thumbs/b19f004d177d95d7a1c6a98f7876c492-8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27501" r="22633" b="13499"/>
          <a:stretch/>
        </p:blipFill>
        <p:spPr bwMode="auto">
          <a:xfrm>
            <a:off x="3449026" y="4902934"/>
            <a:ext cx="2394561" cy="18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" y="530465"/>
            <a:ext cx="3556686" cy="4564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05016" y="1392072"/>
            <a:ext cx="4899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Взаимопомощь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Без воды нет жизни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Смекалка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9045" y="232012"/>
            <a:ext cx="361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ИЩЕМ ПРОБЛЕМУ</a:t>
            </a:r>
            <a:endParaRPr lang="ru-RU" sz="2000" b="1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8" t="21261" r="-3547" b="6024"/>
          <a:stretch/>
        </p:blipFill>
        <p:spPr bwMode="auto">
          <a:xfrm>
            <a:off x="2870579" y="2320119"/>
            <a:ext cx="9144000" cy="40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3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835" y="679270"/>
            <a:ext cx="5754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Кейс по  </a:t>
            </a:r>
            <a:r>
              <a:rPr lang="ru-RU" b="1" smtClean="0"/>
              <a:t>ПДД  </a:t>
            </a:r>
          </a:p>
          <a:p>
            <a:endParaRPr lang="ru-RU" b="1" dirty="0" smtClean="0"/>
          </a:p>
          <a:p>
            <a:r>
              <a:rPr lang="ru-RU" dirty="0" smtClean="0"/>
              <a:t>содержит комплект картинок ,фотографий, карточек,  , которые обозначат в доступной для детей форме дорожную проблему. Также   используются  книжки-малышки, раскраски  с дорожными знаками, </a:t>
            </a:r>
            <a:r>
              <a:rPr lang="ru-RU" dirty="0" err="1" smtClean="0"/>
              <a:t>пазлы</a:t>
            </a:r>
            <a:r>
              <a:rPr lang="ru-RU" dirty="0" smtClean="0"/>
              <a:t>, настольно-печатные игры, тематические конструкторы.</a:t>
            </a:r>
          </a:p>
          <a:p>
            <a:r>
              <a:rPr lang="ru-RU" dirty="0" smtClean="0"/>
              <a:t> Кейсы сопровождаются  именными  листами   куда воспитанники  наклеивают звездочки за  свои достижения</a:t>
            </a:r>
            <a:r>
              <a:rPr lang="ru-RU" dirty="0"/>
              <a:t>,</a:t>
            </a:r>
            <a:r>
              <a:rPr lang="ru-RU" dirty="0" smtClean="0"/>
              <a:t>  за правильные ответы на загадки, ребусы, кроссворды  . Такие поощрения   дополнительно стимулируют  детей  запомнить ПДД.</a:t>
            </a:r>
            <a:endParaRPr lang="ru-RU" dirty="0"/>
          </a:p>
        </p:txBody>
      </p:sp>
      <p:pic>
        <p:nvPicPr>
          <p:cNvPr id="5" name="Рисунок 4" descr="Кейс-технологии по правилам дорожного движения"/>
          <p:cNvPicPr/>
          <p:nvPr/>
        </p:nvPicPr>
        <p:blipFill>
          <a:blip r:embed="rId2"/>
          <a:srcRect l="2899" t="3081" b="13507"/>
          <a:stretch>
            <a:fillRect/>
          </a:stretch>
        </p:blipFill>
        <p:spPr bwMode="auto">
          <a:xfrm>
            <a:off x="7341326" y="1283350"/>
            <a:ext cx="3510510" cy="29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48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224" y="948941"/>
            <a:ext cx="519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стране светофорных наук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5" y="422275"/>
            <a:ext cx="3575353" cy="25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32" y="1410606"/>
            <a:ext cx="3395980" cy="304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63" y="422275"/>
            <a:ext cx="3084670" cy="3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Windows\Desktop\кое что к семинару\IMG_20210923_115914_resized_20210923_1201252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8" y="3200833"/>
            <a:ext cx="3678651" cy="262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" descr="C:\Users\Любовь\AppData\Local\Microsoft\Windows\Temporary Internet Files\Content.Word\IMG_20171010_1139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50" y="3707271"/>
            <a:ext cx="3818535" cy="28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23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" y="446964"/>
            <a:ext cx="2192726" cy="263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yastatic.net/naydex/yandex-search/Bh16q9W82/f96e82_y/BBrBq8aynuSD2FPUyXY2byDh47nb6C2a_cT7RXmelbcz3IQWqoYyWJ7p8SmsI4ualVY_kx17R5AbgF7VcFlbNuRbtI8SduqV5n2XtVw2tl9wwDZt6vnoOrgVX2C8X_USljmEEMzkQGqoThc-rmSZa2DGyuY56iMxbSa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60" y="3234520"/>
            <a:ext cx="2246604" cy="2707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1992573" y="642660"/>
            <a:ext cx="761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такое хорошо и что такое плохо</a:t>
            </a:r>
            <a:endParaRPr lang="ru-RU" sz="2000" b="1" dirty="0"/>
          </a:p>
        </p:txBody>
      </p:sp>
      <p:pic>
        <p:nvPicPr>
          <p:cNvPr id="1026" name="Picture 2" descr="C:\Users\User\Desktop\17485096979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82" y="1173706"/>
            <a:ext cx="3553693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7255" r="2097" b="6346"/>
          <a:stretch/>
        </p:blipFill>
        <p:spPr bwMode="auto">
          <a:xfrm>
            <a:off x="5677468" y="3685476"/>
            <a:ext cx="4640240" cy="31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31612" r="16826" b="16567"/>
          <a:stretch/>
        </p:blipFill>
        <p:spPr bwMode="auto">
          <a:xfrm>
            <a:off x="7529972" y="1173706"/>
            <a:ext cx="3855851" cy="24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1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19" y="313899"/>
            <a:ext cx="6823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Кейс-«анализ конкретных ситуаций» </a:t>
            </a:r>
            <a:br>
              <a:rPr lang="ru-RU" b="1" dirty="0"/>
            </a:br>
            <a:r>
              <a:rPr lang="ru-RU" b="1" dirty="0"/>
              <a:t>           «  Копилка»</a:t>
            </a:r>
            <a:br>
              <a:rPr lang="ru-RU" b="1" dirty="0"/>
            </a:br>
            <a:r>
              <a:rPr lang="ru-RU" b="1" dirty="0"/>
              <a:t>(финансовая </a:t>
            </a:r>
            <a:r>
              <a:rPr lang="ru-RU" b="1" dirty="0" smtClean="0"/>
              <a:t>грамотность)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162" y="1582341"/>
            <a:ext cx="40124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Введение в тему</a:t>
            </a:r>
          </a:p>
          <a:p>
            <a:r>
              <a:rPr lang="ru-RU" dirty="0"/>
              <a:t>(создание проблемной</a:t>
            </a:r>
          </a:p>
          <a:p>
            <a:r>
              <a:rPr lang="ru-RU" dirty="0"/>
              <a:t>ситуации)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1.2 Мотивация</a:t>
            </a:r>
          </a:p>
          <a:p>
            <a:r>
              <a:rPr lang="ru-RU" dirty="0"/>
              <a:t>деятельности детей</a:t>
            </a:r>
          </a:p>
          <a:p>
            <a:r>
              <a:rPr lang="ru-RU" dirty="0"/>
              <a:t>Дети, что случилось с копилкой?</a:t>
            </a:r>
          </a:p>
          <a:p>
            <a:r>
              <a:rPr lang="ru-RU" dirty="0"/>
              <a:t>1.3 Целеполагание (с</a:t>
            </a:r>
          </a:p>
          <a:p>
            <a:r>
              <a:rPr lang="ru-RU" dirty="0"/>
              <a:t>помощью педагога дети</a:t>
            </a:r>
          </a:p>
          <a:p>
            <a:r>
              <a:rPr lang="ru-RU" dirty="0"/>
              <a:t>формулируют цель</a:t>
            </a:r>
          </a:p>
          <a:p>
            <a:r>
              <a:rPr lang="ru-RU" dirty="0"/>
              <a:t>своей деятельности или</a:t>
            </a:r>
          </a:p>
          <a:p>
            <a:r>
              <a:rPr lang="ru-RU" dirty="0"/>
              <a:t>принимают цель</a:t>
            </a:r>
          </a:p>
          <a:p>
            <a:r>
              <a:rPr lang="ru-RU" dirty="0"/>
              <a:t>педагога)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32058" y="1582341"/>
            <a:ext cx="47221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II. Основная часть:</a:t>
            </a:r>
          </a:p>
          <a:p>
            <a:r>
              <a:rPr lang="ru-RU" dirty="0"/>
              <a:t>2.1 Актуализация ранее</a:t>
            </a:r>
          </a:p>
          <a:p>
            <a:r>
              <a:rPr lang="ru-RU" dirty="0"/>
              <a:t>приобретённых знаний</a:t>
            </a:r>
          </a:p>
          <a:p>
            <a:r>
              <a:rPr lang="ru-RU" dirty="0"/>
              <a:t>Работа в  мастерской по изготовлению пуговиц 2.2 Добывание (сообщение</a:t>
            </a:r>
          </a:p>
          <a:p>
            <a:r>
              <a:rPr lang="ru-RU" dirty="0"/>
              <a:t>и принятие) нового </a:t>
            </a:r>
          </a:p>
          <a:p>
            <a:r>
              <a:rPr lang="ru-RU" dirty="0"/>
              <a:t>2.3 Самостоятельная</a:t>
            </a:r>
          </a:p>
          <a:p>
            <a:r>
              <a:rPr lang="ru-RU" dirty="0"/>
              <a:t>деятельность детей по</a:t>
            </a:r>
          </a:p>
          <a:p>
            <a:r>
              <a:rPr lang="ru-RU" dirty="0"/>
              <a:t>закреплению нового</a:t>
            </a:r>
          </a:p>
          <a:p>
            <a:r>
              <a:rPr lang="ru-RU" dirty="0"/>
              <a:t>Знания</a:t>
            </a:r>
          </a:p>
          <a:p>
            <a:r>
              <a:rPr lang="ru-RU" dirty="0"/>
              <a:t>III. Заключительная часть</a:t>
            </a:r>
          </a:p>
          <a:p>
            <a:r>
              <a:rPr lang="ru-RU" dirty="0"/>
              <a:t>3.1 Анализ и самоанализ</a:t>
            </a:r>
          </a:p>
          <a:p>
            <a:r>
              <a:rPr lang="ru-RU" dirty="0"/>
              <a:t>деятельности детей</a:t>
            </a:r>
          </a:p>
        </p:txBody>
      </p:sp>
    </p:spTree>
    <p:extLst>
      <p:ext uri="{BB962C8B-B14F-4D97-AF65-F5344CB8AC3E}">
        <p14:creationId xmlns:p14="http://schemas.microsoft.com/office/powerpoint/2010/main" val="2911608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 descr="C:\Users\User\Desktop\26-05-2025_05-25-05\1748226281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351" y="953589"/>
            <a:ext cx="2359477" cy="1776548"/>
          </a:xfrm>
          <a:prstGeom prst="rect">
            <a:avLst/>
          </a:prstGeom>
          <a:noFill/>
        </p:spPr>
      </p:pic>
      <p:pic>
        <p:nvPicPr>
          <p:cNvPr id="41996" name="Picture 12" descr="C:\Users\User\Desktop\26-05-2025_05-25-05\1748226280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0827" y="3579221"/>
            <a:ext cx="2437550" cy="1835332"/>
          </a:xfrm>
          <a:prstGeom prst="rect">
            <a:avLst/>
          </a:prstGeom>
          <a:noFill/>
        </p:spPr>
      </p:pic>
      <p:pic>
        <p:nvPicPr>
          <p:cNvPr id="41997" name="Picture 13" descr="C:\Users\User\Desktop\26-05-2025_05-25-05\1748226280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3262" y="1031964"/>
            <a:ext cx="2437550" cy="1835332"/>
          </a:xfrm>
          <a:prstGeom prst="rect">
            <a:avLst/>
          </a:prstGeom>
          <a:noFill/>
        </p:spPr>
      </p:pic>
      <p:pic>
        <p:nvPicPr>
          <p:cNvPr id="41998" name="Picture 14" descr="C:\Users\User\Desktop\26-05-2025_05-25-05\1748226280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08468" y="3644536"/>
            <a:ext cx="2437550" cy="1835332"/>
          </a:xfrm>
          <a:prstGeom prst="rect">
            <a:avLst/>
          </a:prstGeom>
          <a:noFill/>
        </p:spPr>
      </p:pic>
      <p:pic>
        <p:nvPicPr>
          <p:cNvPr id="41999" name="Picture 15" descr="C:\Users\User\Desktop\26-05-2025_05-25-05\17482262809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7673" y="1058090"/>
            <a:ext cx="2133942" cy="1606733"/>
          </a:xfrm>
          <a:prstGeom prst="rect">
            <a:avLst/>
          </a:prstGeom>
          <a:noFill/>
        </p:spPr>
      </p:pic>
      <p:pic>
        <p:nvPicPr>
          <p:cNvPr id="42000" name="Picture 16" descr="C:\Users\User\Desktop\26-05-2025_05-25-05\17482262809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535112" y="1005838"/>
            <a:ext cx="2437550" cy="1835332"/>
          </a:xfrm>
          <a:prstGeom prst="rect">
            <a:avLst/>
          </a:prstGeom>
          <a:noFill/>
        </p:spPr>
      </p:pic>
      <p:pic>
        <p:nvPicPr>
          <p:cNvPr id="42001" name="Picture 17" descr="C:\Users\User\Desktop\26-05-2025_05-25-05\17482262810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2989" y="3435531"/>
            <a:ext cx="2407484" cy="1920240"/>
          </a:xfrm>
          <a:prstGeom prst="rect">
            <a:avLst/>
          </a:prstGeom>
          <a:noFill/>
        </p:spPr>
      </p:pic>
      <p:pic>
        <p:nvPicPr>
          <p:cNvPr id="42002" name="Picture 18" descr="C:\Users\User\Desktop\26-05-2025_05-25-05\174822628101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822" y="3122022"/>
            <a:ext cx="2697783" cy="2031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676" y="1591360"/>
            <a:ext cx="9401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/>
          </a:p>
          <a:p>
            <a:pPr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6599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98110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212529"/>
                </a:solidFill>
                <a:latin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5" y="104775"/>
            <a:ext cx="1003935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активных методов обучения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389" y="1581273"/>
            <a:ext cx="9994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Одной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актуальных на сегодняшний день является использование кейс-технологий в ДО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398">
            <a:off x="8520871" y="4373391"/>
            <a:ext cx="3518445" cy="2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95" y="884326"/>
            <a:ext cx="11733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 формой эффективных технологий обучения является проблемно-ситуативное обучение с использованием кейсов.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кейсами в рамках учебного известна в мире с 1908 г. В России данная технология стала внедряться лишь последние 3-4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 Название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кейс-технология произошло от латинского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casus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запутанный, необычный случай; а также от английского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портфель, чемоданчик.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6-20.userapi.com/impf/c857616/v857616526/250d9/chuLfmqOh6k.jpg?size=355x241&amp;quality=96&amp;sign=3c8d7979d7e4e08c22c29500b53ed12b&amp;type=alb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72" y="3920137"/>
            <a:ext cx="4338943" cy="26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0671" y="0"/>
            <a:ext cx="691721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кейс-технологий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277" y="1338081"/>
            <a:ext cx="11534775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метод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технология активного обучения на основе реальных ситуаций. Преимуществом кейсов является возможность оптимально сочетать теорию и практику. А так же умение работать с информацией анализировать любые проблемные ситуации и находить их решения.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46" y="291563"/>
            <a:ext cx="290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17483266292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 bwMode="auto">
          <a:xfrm>
            <a:off x="5495925" y="3200400"/>
            <a:ext cx="485775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24160" y="3241762"/>
            <a:ext cx="2418570" cy="2219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26603" y="205208"/>
            <a:ext cx="5760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кейс метода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34437" y="3271830"/>
            <a:ext cx="3095624" cy="221932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7457" y="4197535"/>
            <a:ext cx="202299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Исследование ситуации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26603" y="3271830"/>
            <a:ext cx="3095624" cy="221932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93822" y="4197535"/>
            <a:ext cx="187468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Выявление проблемы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941" y="4089814"/>
            <a:ext cx="18530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Выбор оптимального </a:t>
            </a: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решения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6425381" y="3271830"/>
            <a:ext cx="3095624" cy="221932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Предложение возможных решений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2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Требования к кейсу</a:t>
            </a:r>
            <a:endParaRPr lang="ru-RU" dirty="0"/>
          </a:p>
        </p:txBody>
      </p:sp>
      <p:pic>
        <p:nvPicPr>
          <p:cNvPr id="3" name="Picture 2" descr="Кейс-технология на уроках физики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5255" r="2954" b="8909"/>
          <a:stretch/>
        </p:blipFill>
        <p:spPr bwMode="auto">
          <a:xfrm>
            <a:off x="1160060" y="1596788"/>
            <a:ext cx="9840036" cy="46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9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899" y="1144090"/>
            <a:ext cx="87915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дошкольном образовании используют следующие виды кейс-технологии:  В ДОУ</a:t>
            </a:r>
          </a:p>
          <a:p>
            <a:pPr indent="3571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конкретных ситуаций,</a:t>
            </a:r>
          </a:p>
          <a:p>
            <a:pPr indent="3571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Кейс – иллюстрации,</a:t>
            </a:r>
          </a:p>
          <a:p>
            <a:pPr indent="3571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 – кейс,</a:t>
            </a:r>
          </a:p>
          <a:p>
            <a:pPr indent="3571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Проигрывание ролей (ролевое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проектирование).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899" y="298535"/>
            <a:ext cx="820224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кейс-технологий для использования в ДОУ</a:t>
            </a:r>
          </a:p>
        </p:txBody>
      </p:sp>
    </p:spTree>
    <p:extLst>
      <p:ext uri="{BB962C8B-B14F-4D97-AF65-F5344CB8AC3E}">
        <p14:creationId xmlns:p14="http://schemas.microsoft.com/office/powerpoint/2010/main" val="6146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901" y="573206"/>
            <a:ext cx="8381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кейс-технологий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36" y="1900562"/>
            <a:ext cx="5198766" cy="38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45" y="1900562"/>
            <a:ext cx="5096407" cy="37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688</TotalTime>
  <Words>1200</Words>
  <Application>Microsoft Office PowerPoint</Application>
  <PresentationFormat>Произвольный</PresentationFormat>
  <Paragraphs>198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Требования к кейсу</vt:lpstr>
      <vt:lpstr>Презентация PowerPoint</vt:lpstr>
      <vt:lpstr>Презентация PowerPoint</vt:lpstr>
      <vt:lpstr>«АлЁнка потеряла куклу»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User</cp:lastModifiedBy>
  <cp:revision>70</cp:revision>
  <dcterms:created xsi:type="dcterms:W3CDTF">2022-10-10T17:20:36Z</dcterms:created>
  <dcterms:modified xsi:type="dcterms:W3CDTF">2025-05-30T08:27:55Z</dcterms:modified>
</cp:coreProperties>
</file>